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301" r:id="rId2"/>
    <p:sldId id="264" r:id="rId3"/>
    <p:sldId id="300" r:id="rId4"/>
    <p:sldId id="257" r:id="rId5"/>
    <p:sldId id="258" r:id="rId6"/>
    <p:sldId id="299" r:id="rId7"/>
    <p:sldId id="259" r:id="rId8"/>
    <p:sldId id="298" r:id="rId9"/>
    <p:sldId id="260" r:id="rId10"/>
    <p:sldId id="262" r:id="rId11"/>
    <p:sldId id="266" r:id="rId12"/>
    <p:sldId id="268" r:id="rId13"/>
    <p:sldId id="269" r:id="rId14"/>
    <p:sldId id="270" r:id="rId15"/>
    <p:sldId id="271" r:id="rId16"/>
    <p:sldId id="272" r:id="rId17"/>
    <p:sldId id="273" r:id="rId18"/>
    <p:sldId id="274" r:id="rId19"/>
    <p:sldId id="275" r:id="rId20"/>
    <p:sldId id="276" r:id="rId21"/>
    <p:sldId id="277" r:id="rId22"/>
    <p:sldId id="279" r:id="rId23"/>
    <p:sldId id="280" r:id="rId24"/>
    <p:sldId id="282" r:id="rId25"/>
    <p:sldId id="303" r:id="rId26"/>
    <p:sldId id="302" r:id="rId27"/>
  </p:sldIdLst>
  <p:sldSz cx="12192000" cy="6858000"/>
  <p:notesSz cx="6858000" cy="9144000"/>
  <p:defaultTextStyle>
    <a:defPPr>
      <a:defRPr lang="en-Q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5442"/>
  </p:normalViewPr>
  <p:slideViewPr>
    <p:cSldViewPr snapToGrid="0" snapToObjects="1">
      <p:cViewPr varScale="1">
        <p:scale>
          <a:sx n="108" d="100"/>
          <a:sy n="108" d="100"/>
        </p:scale>
        <p:origin x="128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Q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E00A56-0B0F-2144-ADD4-B0590C763639}" type="datetimeFigureOut">
              <a:rPr lang="en-QA" smtClean="0"/>
              <a:t>12/01/2022</a:t>
            </a:fld>
            <a:endParaRPr lang="en-Q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Q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Q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91FD6F-17FD-734A-8602-84FA66BEC6ED}" type="slidenum">
              <a:rPr lang="en-QA" smtClean="0"/>
              <a:t>‹#›</a:t>
            </a:fld>
            <a:endParaRPr lang="en-QA"/>
          </a:p>
        </p:txBody>
      </p:sp>
    </p:spTree>
    <p:extLst>
      <p:ext uri="{BB962C8B-B14F-4D97-AF65-F5344CB8AC3E}">
        <p14:creationId xmlns:p14="http://schemas.microsoft.com/office/powerpoint/2010/main" val="2572822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4</a:t>
            </a:fld>
            <a:endParaRPr lang="en-QA"/>
          </a:p>
        </p:txBody>
      </p:sp>
    </p:spTree>
    <p:extLst>
      <p:ext uri="{BB962C8B-B14F-4D97-AF65-F5344CB8AC3E}">
        <p14:creationId xmlns:p14="http://schemas.microsoft.com/office/powerpoint/2010/main" val="3439489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18</a:t>
            </a:fld>
            <a:endParaRPr lang="en-QA"/>
          </a:p>
        </p:txBody>
      </p:sp>
    </p:spTree>
    <p:extLst>
      <p:ext uri="{BB962C8B-B14F-4D97-AF65-F5344CB8AC3E}">
        <p14:creationId xmlns:p14="http://schemas.microsoft.com/office/powerpoint/2010/main" val="3227580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19</a:t>
            </a:fld>
            <a:endParaRPr lang="en-QA"/>
          </a:p>
        </p:txBody>
      </p:sp>
    </p:spTree>
    <p:extLst>
      <p:ext uri="{BB962C8B-B14F-4D97-AF65-F5344CB8AC3E}">
        <p14:creationId xmlns:p14="http://schemas.microsoft.com/office/powerpoint/2010/main" val="4027934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20</a:t>
            </a:fld>
            <a:endParaRPr lang="en-QA"/>
          </a:p>
        </p:txBody>
      </p:sp>
    </p:spTree>
    <p:extLst>
      <p:ext uri="{BB962C8B-B14F-4D97-AF65-F5344CB8AC3E}">
        <p14:creationId xmlns:p14="http://schemas.microsoft.com/office/powerpoint/2010/main" val="3149546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21</a:t>
            </a:fld>
            <a:endParaRPr lang="en-QA"/>
          </a:p>
        </p:txBody>
      </p:sp>
    </p:spTree>
    <p:extLst>
      <p:ext uri="{BB962C8B-B14F-4D97-AF65-F5344CB8AC3E}">
        <p14:creationId xmlns:p14="http://schemas.microsoft.com/office/powerpoint/2010/main" val="741879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22</a:t>
            </a:fld>
            <a:endParaRPr lang="en-QA"/>
          </a:p>
        </p:txBody>
      </p:sp>
    </p:spTree>
    <p:extLst>
      <p:ext uri="{BB962C8B-B14F-4D97-AF65-F5344CB8AC3E}">
        <p14:creationId xmlns:p14="http://schemas.microsoft.com/office/powerpoint/2010/main" val="3097974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23</a:t>
            </a:fld>
            <a:endParaRPr lang="en-QA"/>
          </a:p>
        </p:txBody>
      </p:sp>
    </p:spTree>
    <p:extLst>
      <p:ext uri="{BB962C8B-B14F-4D97-AF65-F5344CB8AC3E}">
        <p14:creationId xmlns:p14="http://schemas.microsoft.com/office/powerpoint/2010/main" val="121303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24</a:t>
            </a:fld>
            <a:endParaRPr lang="en-QA"/>
          </a:p>
        </p:txBody>
      </p:sp>
    </p:spTree>
    <p:extLst>
      <p:ext uri="{BB962C8B-B14F-4D97-AF65-F5344CB8AC3E}">
        <p14:creationId xmlns:p14="http://schemas.microsoft.com/office/powerpoint/2010/main" val="1281920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25</a:t>
            </a:fld>
            <a:endParaRPr lang="en-QA"/>
          </a:p>
        </p:txBody>
      </p:sp>
    </p:spTree>
    <p:extLst>
      <p:ext uri="{BB962C8B-B14F-4D97-AF65-F5344CB8AC3E}">
        <p14:creationId xmlns:p14="http://schemas.microsoft.com/office/powerpoint/2010/main" val="2099227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10</a:t>
            </a:fld>
            <a:endParaRPr lang="en-QA"/>
          </a:p>
        </p:txBody>
      </p:sp>
    </p:spTree>
    <p:extLst>
      <p:ext uri="{BB962C8B-B14F-4D97-AF65-F5344CB8AC3E}">
        <p14:creationId xmlns:p14="http://schemas.microsoft.com/office/powerpoint/2010/main" val="2777433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11</a:t>
            </a:fld>
            <a:endParaRPr lang="en-QA"/>
          </a:p>
        </p:txBody>
      </p:sp>
    </p:spTree>
    <p:extLst>
      <p:ext uri="{BB962C8B-B14F-4D97-AF65-F5344CB8AC3E}">
        <p14:creationId xmlns:p14="http://schemas.microsoft.com/office/powerpoint/2010/main" val="954439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12</a:t>
            </a:fld>
            <a:endParaRPr lang="en-QA"/>
          </a:p>
        </p:txBody>
      </p:sp>
    </p:spTree>
    <p:extLst>
      <p:ext uri="{BB962C8B-B14F-4D97-AF65-F5344CB8AC3E}">
        <p14:creationId xmlns:p14="http://schemas.microsoft.com/office/powerpoint/2010/main" val="2143378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DNA molecule isn't just a long, boring string of nucleotides</a:t>
            </a:r>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13</a:t>
            </a:fld>
            <a:endParaRPr lang="en-QA"/>
          </a:p>
        </p:txBody>
      </p:sp>
    </p:spTree>
    <p:extLst>
      <p:ext uri="{BB962C8B-B14F-4D97-AF65-F5344CB8AC3E}">
        <p14:creationId xmlns:p14="http://schemas.microsoft.com/office/powerpoint/2010/main" val="1130117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14</a:t>
            </a:fld>
            <a:endParaRPr lang="en-QA"/>
          </a:p>
        </p:txBody>
      </p:sp>
    </p:spTree>
    <p:extLst>
      <p:ext uri="{BB962C8B-B14F-4D97-AF65-F5344CB8AC3E}">
        <p14:creationId xmlns:p14="http://schemas.microsoft.com/office/powerpoint/2010/main" val="1023740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15</a:t>
            </a:fld>
            <a:endParaRPr lang="en-QA"/>
          </a:p>
        </p:txBody>
      </p:sp>
    </p:spTree>
    <p:extLst>
      <p:ext uri="{BB962C8B-B14F-4D97-AF65-F5344CB8AC3E}">
        <p14:creationId xmlns:p14="http://schemas.microsoft.com/office/powerpoint/2010/main" val="1461805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16</a:t>
            </a:fld>
            <a:endParaRPr lang="en-QA"/>
          </a:p>
        </p:txBody>
      </p:sp>
    </p:spTree>
    <p:extLst>
      <p:ext uri="{BB962C8B-B14F-4D97-AF65-F5344CB8AC3E}">
        <p14:creationId xmlns:p14="http://schemas.microsoft.com/office/powerpoint/2010/main" val="462064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17</a:t>
            </a:fld>
            <a:endParaRPr lang="en-QA"/>
          </a:p>
        </p:txBody>
      </p:sp>
    </p:spTree>
    <p:extLst>
      <p:ext uri="{BB962C8B-B14F-4D97-AF65-F5344CB8AC3E}">
        <p14:creationId xmlns:p14="http://schemas.microsoft.com/office/powerpoint/2010/main" val="3409209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5257F-7A00-B04E-AE16-E0A7A316C1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QA"/>
          </a:p>
        </p:txBody>
      </p:sp>
      <p:sp>
        <p:nvSpPr>
          <p:cNvPr id="3" name="Subtitle 2">
            <a:extLst>
              <a:ext uri="{FF2B5EF4-FFF2-40B4-BE49-F238E27FC236}">
                <a16:creationId xmlns:a16="http://schemas.microsoft.com/office/drawing/2014/main" id="{D2C1CD64-BF98-BA44-AC94-91BA63B1F8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QA"/>
          </a:p>
        </p:txBody>
      </p:sp>
      <p:sp>
        <p:nvSpPr>
          <p:cNvPr id="4" name="Date Placeholder 3">
            <a:extLst>
              <a:ext uri="{FF2B5EF4-FFF2-40B4-BE49-F238E27FC236}">
                <a16:creationId xmlns:a16="http://schemas.microsoft.com/office/drawing/2014/main" id="{4BF0E966-D6DC-1949-8D25-BC4E52D08673}"/>
              </a:ext>
            </a:extLst>
          </p:cNvPr>
          <p:cNvSpPr>
            <a:spLocks noGrp="1"/>
          </p:cNvSpPr>
          <p:nvPr>
            <p:ph type="dt" sz="half" idx="10"/>
          </p:nvPr>
        </p:nvSpPr>
        <p:spPr/>
        <p:txBody>
          <a:bodyPr/>
          <a:lstStyle/>
          <a:p>
            <a:fld id="{414EBEF6-5609-CE49-8310-265A9305FA09}" type="datetimeFigureOut">
              <a:rPr lang="en-QA" smtClean="0"/>
              <a:t>12/01/2022</a:t>
            </a:fld>
            <a:endParaRPr lang="en-QA"/>
          </a:p>
        </p:txBody>
      </p:sp>
      <p:sp>
        <p:nvSpPr>
          <p:cNvPr id="5" name="Footer Placeholder 4">
            <a:extLst>
              <a:ext uri="{FF2B5EF4-FFF2-40B4-BE49-F238E27FC236}">
                <a16:creationId xmlns:a16="http://schemas.microsoft.com/office/drawing/2014/main" id="{2A0FFF41-B4BE-3246-9377-EDD917F17E81}"/>
              </a:ext>
            </a:extLst>
          </p:cNvPr>
          <p:cNvSpPr>
            <a:spLocks noGrp="1"/>
          </p:cNvSpPr>
          <p:nvPr>
            <p:ph type="ftr" sz="quarter" idx="11"/>
          </p:nvPr>
        </p:nvSpPr>
        <p:spPr/>
        <p:txBody>
          <a:bodyPr/>
          <a:lstStyle/>
          <a:p>
            <a:endParaRPr lang="en-QA"/>
          </a:p>
        </p:txBody>
      </p:sp>
      <p:sp>
        <p:nvSpPr>
          <p:cNvPr id="6" name="Slide Number Placeholder 5">
            <a:extLst>
              <a:ext uri="{FF2B5EF4-FFF2-40B4-BE49-F238E27FC236}">
                <a16:creationId xmlns:a16="http://schemas.microsoft.com/office/drawing/2014/main" id="{8EC9ED95-D7FA-5A46-8249-6DD74B08B791}"/>
              </a:ext>
            </a:extLst>
          </p:cNvPr>
          <p:cNvSpPr>
            <a:spLocks noGrp="1"/>
          </p:cNvSpPr>
          <p:nvPr>
            <p:ph type="sldNum" sz="quarter" idx="12"/>
          </p:nvPr>
        </p:nvSpPr>
        <p:spPr/>
        <p:txBody>
          <a:bodyPr/>
          <a:lstStyle/>
          <a:p>
            <a:fld id="{7F2CD445-B4C9-CF47-9CC5-C2544E25FD1B}" type="slidenum">
              <a:rPr lang="en-QA" smtClean="0"/>
              <a:t>‹#›</a:t>
            </a:fld>
            <a:endParaRPr lang="en-QA"/>
          </a:p>
        </p:txBody>
      </p:sp>
    </p:spTree>
    <p:extLst>
      <p:ext uri="{BB962C8B-B14F-4D97-AF65-F5344CB8AC3E}">
        <p14:creationId xmlns:p14="http://schemas.microsoft.com/office/powerpoint/2010/main" val="2404805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67293-2DFF-5048-B700-BD9675DB532C}"/>
              </a:ext>
            </a:extLst>
          </p:cNvPr>
          <p:cNvSpPr>
            <a:spLocks noGrp="1"/>
          </p:cNvSpPr>
          <p:nvPr>
            <p:ph type="title"/>
          </p:nvPr>
        </p:nvSpPr>
        <p:spPr/>
        <p:txBody>
          <a:bodyPr/>
          <a:lstStyle/>
          <a:p>
            <a:r>
              <a:rPr lang="en-US"/>
              <a:t>Click to edit Master title style</a:t>
            </a:r>
            <a:endParaRPr lang="en-QA"/>
          </a:p>
        </p:txBody>
      </p:sp>
      <p:sp>
        <p:nvSpPr>
          <p:cNvPr id="3" name="Vertical Text Placeholder 2">
            <a:extLst>
              <a:ext uri="{FF2B5EF4-FFF2-40B4-BE49-F238E27FC236}">
                <a16:creationId xmlns:a16="http://schemas.microsoft.com/office/drawing/2014/main" id="{4A3EB5CE-AE25-2D41-892E-22684B336E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4" name="Date Placeholder 3">
            <a:extLst>
              <a:ext uri="{FF2B5EF4-FFF2-40B4-BE49-F238E27FC236}">
                <a16:creationId xmlns:a16="http://schemas.microsoft.com/office/drawing/2014/main" id="{0B6F0FD9-8590-3546-9124-CAF57935CA79}"/>
              </a:ext>
            </a:extLst>
          </p:cNvPr>
          <p:cNvSpPr>
            <a:spLocks noGrp="1"/>
          </p:cNvSpPr>
          <p:nvPr>
            <p:ph type="dt" sz="half" idx="10"/>
          </p:nvPr>
        </p:nvSpPr>
        <p:spPr/>
        <p:txBody>
          <a:bodyPr/>
          <a:lstStyle/>
          <a:p>
            <a:fld id="{414EBEF6-5609-CE49-8310-265A9305FA09}" type="datetimeFigureOut">
              <a:rPr lang="en-QA" smtClean="0"/>
              <a:t>12/01/2022</a:t>
            </a:fld>
            <a:endParaRPr lang="en-QA"/>
          </a:p>
        </p:txBody>
      </p:sp>
      <p:sp>
        <p:nvSpPr>
          <p:cNvPr id="5" name="Footer Placeholder 4">
            <a:extLst>
              <a:ext uri="{FF2B5EF4-FFF2-40B4-BE49-F238E27FC236}">
                <a16:creationId xmlns:a16="http://schemas.microsoft.com/office/drawing/2014/main" id="{F25AF5EE-397A-1044-AC45-E370091886D4}"/>
              </a:ext>
            </a:extLst>
          </p:cNvPr>
          <p:cNvSpPr>
            <a:spLocks noGrp="1"/>
          </p:cNvSpPr>
          <p:nvPr>
            <p:ph type="ftr" sz="quarter" idx="11"/>
          </p:nvPr>
        </p:nvSpPr>
        <p:spPr/>
        <p:txBody>
          <a:bodyPr/>
          <a:lstStyle/>
          <a:p>
            <a:endParaRPr lang="en-QA"/>
          </a:p>
        </p:txBody>
      </p:sp>
      <p:sp>
        <p:nvSpPr>
          <p:cNvPr id="6" name="Slide Number Placeholder 5">
            <a:extLst>
              <a:ext uri="{FF2B5EF4-FFF2-40B4-BE49-F238E27FC236}">
                <a16:creationId xmlns:a16="http://schemas.microsoft.com/office/drawing/2014/main" id="{2A51B402-37D6-2C42-8521-A5AD75C66BB3}"/>
              </a:ext>
            </a:extLst>
          </p:cNvPr>
          <p:cNvSpPr>
            <a:spLocks noGrp="1"/>
          </p:cNvSpPr>
          <p:nvPr>
            <p:ph type="sldNum" sz="quarter" idx="12"/>
          </p:nvPr>
        </p:nvSpPr>
        <p:spPr/>
        <p:txBody>
          <a:bodyPr/>
          <a:lstStyle/>
          <a:p>
            <a:fld id="{7F2CD445-B4C9-CF47-9CC5-C2544E25FD1B}" type="slidenum">
              <a:rPr lang="en-QA" smtClean="0"/>
              <a:t>‹#›</a:t>
            </a:fld>
            <a:endParaRPr lang="en-QA"/>
          </a:p>
        </p:txBody>
      </p:sp>
    </p:spTree>
    <p:extLst>
      <p:ext uri="{BB962C8B-B14F-4D97-AF65-F5344CB8AC3E}">
        <p14:creationId xmlns:p14="http://schemas.microsoft.com/office/powerpoint/2010/main" val="3905322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57EA0B-BCBE-A445-9B27-29CB1AAC87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QA"/>
          </a:p>
        </p:txBody>
      </p:sp>
      <p:sp>
        <p:nvSpPr>
          <p:cNvPr id="3" name="Vertical Text Placeholder 2">
            <a:extLst>
              <a:ext uri="{FF2B5EF4-FFF2-40B4-BE49-F238E27FC236}">
                <a16:creationId xmlns:a16="http://schemas.microsoft.com/office/drawing/2014/main" id="{AA8AB2DC-F1A4-8F44-B085-986772EB78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4" name="Date Placeholder 3">
            <a:extLst>
              <a:ext uri="{FF2B5EF4-FFF2-40B4-BE49-F238E27FC236}">
                <a16:creationId xmlns:a16="http://schemas.microsoft.com/office/drawing/2014/main" id="{A0F7A66A-54C5-D544-9593-A18A9D91122E}"/>
              </a:ext>
            </a:extLst>
          </p:cNvPr>
          <p:cNvSpPr>
            <a:spLocks noGrp="1"/>
          </p:cNvSpPr>
          <p:nvPr>
            <p:ph type="dt" sz="half" idx="10"/>
          </p:nvPr>
        </p:nvSpPr>
        <p:spPr/>
        <p:txBody>
          <a:bodyPr/>
          <a:lstStyle/>
          <a:p>
            <a:fld id="{414EBEF6-5609-CE49-8310-265A9305FA09}" type="datetimeFigureOut">
              <a:rPr lang="en-QA" smtClean="0"/>
              <a:t>12/01/2022</a:t>
            </a:fld>
            <a:endParaRPr lang="en-QA"/>
          </a:p>
        </p:txBody>
      </p:sp>
      <p:sp>
        <p:nvSpPr>
          <p:cNvPr id="5" name="Footer Placeholder 4">
            <a:extLst>
              <a:ext uri="{FF2B5EF4-FFF2-40B4-BE49-F238E27FC236}">
                <a16:creationId xmlns:a16="http://schemas.microsoft.com/office/drawing/2014/main" id="{00BA21D1-AD58-2D4A-8D97-BFCD9320016E}"/>
              </a:ext>
            </a:extLst>
          </p:cNvPr>
          <p:cNvSpPr>
            <a:spLocks noGrp="1"/>
          </p:cNvSpPr>
          <p:nvPr>
            <p:ph type="ftr" sz="quarter" idx="11"/>
          </p:nvPr>
        </p:nvSpPr>
        <p:spPr/>
        <p:txBody>
          <a:bodyPr/>
          <a:lstStyle/>
          <a:p>
            <a:endParaRPr lang="en-QA"/>
          </a:p>
        </p:txBody>
      </p:sp>
      <p:sp>
        <p:nvSpPr>
          <p:cNvPr id="6" name="Slide Number Placeholder 5">
            <a:extLst>
              <a:ext uri="{FF2B5EF4-FFF2-40B4-BE49-F238E27FC236}">
                <a16:creationId xmlns:a16="http://schemas.microsoft.com/office/drawing/2014/main" id="{F39B63C8-6833-F947-9443-83654433C09F}"/>
              </a:ext>
            </a:extLst>
          </p:cNvPr>
          <p:cNvSpPr>
            <a:spLocks noGrp="1"/>
          </p:cNvSpPr>
          <p:nvPr>
            <p:ph type="sldNum" sz="quarter" idx="12"/>
          </p:nvPr>
        </p:nvSpPr>
        <p:spPr/>
        <p:txBody>
          <a:bodyPr/>
          <a:lstStyle/>
          <a:p>
            <a:fld id="{7F2CD445-B4C9-CF47-9CC5-C2544E25FD1B}" type="slidenum">
              <a:rPr lang="en-QA" smtClean="0"/>
              <a:t>‹#›</a:t>
            </a:fld>
            <a:endParaRPr lang="en-QA"/>
          </a:p>
        </p:txBody>
      </p:sp>
    </p:spTree>
    <p:extLst>
      <p:ext uri="{BB962C8B-B14F-4D97-AF65-F5344CB8AC3E}">
        <p14:creationId xmlns:p14="http://schemas.microsoft.com/office/powerpoint/2010/main" val="2232652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41283-F8C4-F746-B813-187869275C97}"/>
              </a:ext>
            </a:extLst>
          </p:cNvPr>
          <p:cNvSpPr>
            <a:spLocks noGrp="1"/>
          </p:cNvSpPr>
          <p:nvPr>
            <p:ph type="title"/>
          </p:nvPr>
        </p:nvSpPr>
        <p:spPr/>
        <p:txBody>
          <a:bodyPr/>
          <a:lstStyle/>
          <a:p>
            <a:r>
              <a:rPr lang="en-US"/>
              <a:t>Click to edit Master title style</a:t>
            </a:r>
            <a:endParaRPr lang="en-QA"/>
          </a:p>
        </p:txBody>
      </p:sp>
      <p:sp>
        <p:nvSpPr>
          <p:cNvPr id="3" name="Content Placeholder 2">
            <a:extLst>
              <a:ext uri="{FF2B5EF4-FFF2-40B4-BE49-F238E27FC236}">
                <a16:creationId xmlns:a16="http://schemas.microsoft.com/office/drawing/2014/main" id="{93C838D6-DCF8-4041-9AA4-B2F26C728B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4" name="Date Placeholder 3">
            <a:extLst>
              <a:ext uri="{FF2B5EF4-FFF2-40B4-BE49-F238E27FC236}">
                <a16:creationId xmlns:a16="http://schemas.microsoft.com/office/drawing/2014/main" id="{E0D2A351-FA0D-DB4C-A798-24E79C64F5F2}"/>
              </a:ext>
            </a:extLst>
          </p:cNvPr>
          <p:cNvSpPr>
            <a:spLocks noGrp="1"/>
          </p:cNvSpPr>
          <p:nvPr>
            <p:ph type="dt" sz="half" idx="10"/>
          </p:nvPr>
        </p:nvSpPr>
        <p:spPr/>
        <p:txBody>
          <a:bodyPr/>
          <a:lstStyle/>
          <a:p>
            <a:fld id="{414EBEF6-5609-CE49-8310-265A9305FA09}" type="datetimeFigureOut">
              <a:rPr lang="en-QA" smtClean="0"/>
              <a:t>12/01/2022</a:t>
            </a:fld>
            <a:endParaRPr lang="en-QA"/>
          </a:p>
        </p:txBody>
      </p:sp>
      <p:sp>
        <p:nvSpPr>
          <p:cNvPr id="5" name="Footer Placeholder 4">
            <a:extLst>
              <a:ext uri="{FF2B5EF4-FFF2-40B4-BE49-F238E27FC236}">
                <a16:creationId xmlns:a16="http://schemas.microsoft.com/office/drawing/2014/main" id="{383D7115-CC43-FC48-9A10-2338817AAD85}"/>
              </a:ext>
            </a:extLst>
          </p:cNvPr>
          <p:cNvSpPr>
            <a:spLocks noGrp="1"/>
          </p:cNvSpPr>
          <p:nvPr>
            <p:ph type="ftr" sz="quarter" idx="11"/>
          </p:nvPr>
        </p:nvSpPr>
        <p:spPr/>
        <p:txBody>
          <a:bodyPr/>
          <a:lstStyle/>
          <a:p>
            <a:endParaRPr lang="en-QA"/>
          </a:p>
        </p:txBody>
      </p:sp>
      <p:sp>
        <p:nvSpPr>
          <p:cNvPr id="6" name="Slide Number Placeholder 5">
            <a:extLst>
              <a:ext uri="{FF2B5EF4-FFF2-40B4-BE49-F238E27FC236}">
                <a16:creationId xmlns:a16="http://schemas.microsoft.com/office/drawing/2014/main" id="{A9B04FEC-197C-7640-B515-D9264150B1A3}"/>
              </a:ext>
            </a:extLst>
          </p:cNvPr>
          <p:cNvSpPr>
            <a:spLocks noGrp="1"/>
          </p:cNvSpPr>
          <p:nvPr>
            <p:ph type="sldNum" sz="quarter" idx="12"/>
          </p:nvPr>
        </p:nvSpPr>
        <p:spPr/>
        <p:txBody>
          <a:bodyPr/>
          <a:lstStyle/>
          <a:p>
            <a:fld id="{7F2CD445-B4C9-CF47-9CC5-C2544E25FD1B}" type="slidenum">
              <a:rPr lang="en-QA" smtClean="0"/>
              <a:t>‹#›</a:t>
            </a:fld>
            <a:endParaRPr lang="en-QA"/>
          </a:p>
        </p:txBody>
      </p:sp>
    </p:spTree>
    <p:extLst>
      <p:ext uri="{BB962C8B-B14F-4D97-AF65-F5344CB8AC3E}">
        <p14:creationId xmlns:p14="http://schemas.microsoft.com/office/powerpoint/2010/main" val="3341540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681A3-D7A2-7041-B4FF-D1A5719626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QA"/>
          </a:p>
        </p:txBody>
      </p:sp>
      <p:sp>
        <p:nvSpPr>
          <p:cNvPr id="3" name="Text Placeholder 2">
            <a:extLst>
              <a:ext uri="{FF2B5EF4-FFF2-40B4-BE49-F238E27FC236}">
                <a16:creationId xmlns:a16="http://schemas.microsoft.com/office/drawing/2014/main" id="{2802A4A7-B567-0048-9AFE-3D07C26517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2CCA15-781C-534B-8AC3-BF452491FAC0}"/>
              </a:ext>
            </a:extLst>
          </p:cNvPr>
          <p:cNvSpPr>
            <a:spLocks noGrp="1"/>
          </p:cNvSpPr>
          <p:nvPr>
            <p:ph type="dt" sz="half" idx="10"/>
          </p:nvPr>
        </p:nvSpPr>
        <p:spPr/>
        <p:txBody>
          <a:bodyPr/>
          <a:lstStyle/>
          <a:p>
            <a:fld id="{414EBEF6-5609-CE49-8310-265A9305FA09}" type="datetimeFigureOut">
              <a:rPr lang="en-QA" smtClean="0"/>
              <a:t>12/01/2022</a:t>
            </a:fld>
            <a:endParaRPr lang="en-QA"/>
          </a:p>
        </p:txBody>
      </p:sp>
      <p:sp>
        <p:nvSpPr>
          <p:cNvPr id="5" name="Footer Placeholder 4">
            <a:extLst>
              <a:ext uri="{FF2B5EF4-FFF2-40B4-BE49-F238E27FC236}">
                <a16:creationId xmlns:a16="http://schemas.microsoft.com/office/drawing/2014/main" id="{501DC1CE-67BC-1547-8BDB-5C605FEDD1E7}"/>
              </a:ext>
            </a:extLst>
          </p:cNvPr>
          <p:cNvSpPr>
            <a:spLocks noGrp="1"/>
          </p:cNvSpPr>
          <p:nvPr>
            <p:ph type="ftr" sz="quarter" idx="11"/>
          </p:nvPr>
        </p:nvSpPr>
        <p:spPr/>
        <p:txBody>
          <a:bodyPr/>
          <a:lstStyle/>
          <a:p>
            <a:endParaRPr lang="en-QA"/>
          </a:p>
        </p:txBody>
      </p:sp>
      <p:sp>
        <p:nvSpPr>
          <p:cNvPr id="6" name="Slide Number Placeholder 5">
            <a:extLst>
              <a:ext uri="{FF2B5EF4-FFF2-40B4-BE49-F238E27FC236}">
                <a16:creationId xmlns:a16="http://schemas.microsoft.com/office/drawing/2014/main" id="{0D821006-9BF0-354B-B141-D2C8383CF0EA}"/>
              </a:ext>
            </a:extLst>
          </p:cNvPr>
          <p:cNvSpPr>
            <a:spLocks noGrp="1"/>
          </p:cNvSpPr>
          <p:nvPr>
            <p:ph type="sldNum" sz="quarter" idx="12"/>
          </p:nvPr>
        </p:nvSpPr>
        <p:spPr/>
        <p:txBody>
          <a:bodyPr/>
          <a:lstStyle/>
          <a:p>
            <a:fld id="{7F2CD445-B4C9-CF47-9CC5-C2544E25FD1B}" type="slidenum">
              <a:rPr lang="en-QA" smtClean="0"/>
              <a:t>‹#›</a:t>
            </a:fld>
            <a:endParaRPr lang="en-QA"/>
          </a:p>
        </p:txBody>
      </p:sp>
    </p:spTree>
    <p:extLst>
      <p:ext uri="{BB962C8B-B14F-4D97-AF65-F5344CB8AC3E}">
        <p14:creationId xmlns:p14="http://schemas.microsoft.com/office/powerpoint/2010/main" val="100430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94BDD-81D5-D142-A727-22820AF01232}"/>
              </a:ext>
            </a:extLst>
          </p:cNvPr>
          <p:cNvSpPr>
            <a:spLocks noGrp="1"/>
          </p:cNvSpPr>
          <p:nvPr>
            <p:ph type="title"/>
          </p:nvPr>
        </p:nvSpPr>
        <p:spPr/>
        <p:txBody>
          <a:bodyPr/>
          <a:lstStyle/>
          <a:p>
            <a:r>
              <a:rPr lang="en-US"/>
              <a:t>Click to edit Master title style</a:t>
            </a:r>
            <a:endParaRPr lang="en-QA"/>
          </a:p>
        </p:txBody>
      </p:sp>
      <p:sp>
        <p:nvSpPr>
          <p:cNvPr id="3" name="Content Placeholder 2">
            <a:extLst>
              <a:ext uri="{FF2B5EF4-FFF2-40B4-BE49-F238E27FC236}">
                <a16:creationId xmlns:a16="http://schemas.microsoft.com/office/drawing/2014/main" id="{6B797F71-10F2-A14D-81E2-BEB2057805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4" name="Content Placeholder 3">
            <a:extLst>
              <a:ext uri="{FF2B5EF4-FFF2-40B4-BE49-F238E27FC236}">
                <a16:creationId xmlns:a16="http://schemas.microsoft.com/office/drawing/2014/main" id="{52ABB280-09CE-2A44-9D00-66BEBEBF78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5" name="Date Placeholder 4">
            <a:extLst>
              <a:ext uri="{FF2B5EF4-FFF2-40B4-BE49-F238E27FC236}">
                <a16:creationId xmlns:a16="http://schemas.microsoft.com/office/drawing/2014/main" id="{36397D47-D5F3-5348-9BAE-696D23ABAAD3}"/>
              </a:ext>
            </a:extLst>
          </p:cNvPr>
          <p:cNvSpPr>
            <a:spLocks noGrp="1"/>
          </p:cNvSpPr>
          <p:nvPr>
            <p:ph type="dt" sz="half" idx="10"/>
          </p:nvPr>
        </p:nvSpPr>
        <p:spPr/>
        <p:txBody>
          <a:bodyPr/>
          <a:lstStyle/>
          <a:p>
            <a:fld id="{414EBEF6-5609-CE49-8310-265A9305FA09}" type="datetimeFigureOut">
              <a:rPr lang="en-QA" smtClean="0"/>
              <a:t>12/01/2022</a:t>
            </a:fld>
            <a:endParaRPr lang="en-QA"/>
          </a:p>
        </p:txBody>
      </p:sp>
      <p:sp>
        <p:nvSpPr>
          <p:cNvPr id="6" name="Footer Placeholder 5">
            <a:extLst>
              <a:ext uri="{FF2B5EF4-FFF2-40B4-BE49-F238E27FC236}">
                <a16:creationId xmlns:a16="http://schemas.microsoft.com/office/drawing/2014/main" id="{DB242907-E3B1-0043-939E-2D8A846A902A}"/>
              </a:ext>
            </a:extLst>
          </p:cNvPr>
          <p:cNvSpPr>
            <a:spLocks noGrp="1"/>
          </p:cNvSpPr>
          <p:nvPr>
            <p:ph type="ftr" sz="quarter" idx="11"/>
          </p:nvPr>
        </p:nvSpPr>
        <p:spPr/>
        <p:txBody>
          <a:bodyPr/>
          <a:lstStyle/>
          <a:p>
            <a:endParaRPr lang="en-QA"/>
          </a:p>
        </p:txBody>
      </p:sp>
      <p:sp>
        <p:nvSpPr>
          <p:cNvPr id="7" name="Slide Number Placeholder 6">
            <a:extLst>
              <a:ext uri="{FF2B5EF4-FFF2-40B4-BE49-F238E27FC236}">
                <a16:creationId xmlns:a16="http://schemas.microsoft.com/office/drawing/2014/main" id="{9E20800B-E8B2-684B-9B57-6C26E3578858}"/>
              </a:ext>
            </a:extLst>
          </p:cNvPr>
          <p:cNvSpPr>
            <a:spLocks noGrp="1"/>
          </p:cNvSpPr>
          <p:nvPr>
            <p:ph type="sldNum" sz="quarter" idx="12"/>
          </p:nvPr>
        </p:nvSpPr>
        <p:spPr/>
        <p:txBody>
          <a:bodyPr/>
          <a:lstStyle/>
          <a:p>
            <a:fld id="{7F2CD445-B4C9-CF47-9CC5-C2544E25FD1B}" type="slidenum">
              <a:rPr lang="en-QA" smtClean="0"/>
              <a:t>‹#›</a:t>
            </a:fld>
            <a:endParaRPr lang="en-QA"/>
          </a:p>
        </p:txBody>
      </p:sp>
    </p:spTree>
    <p:extLst>
      <p:ext uri="{BB962C8B-B14F-4D97-AF65-F5344CB8AC3E}">
        <p14:creationId xmlns:p14="http://schemas.microsoft.com/office/powerpoint/2010/main" val="3342593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CDF86-A0B4-F44A-A31A-95E3CC8B914E}"/>
              </a:ext>
            </a:extLst>
          </p:cNvPr>
          <p:cNvSpPr>
            <a:spLocks noGrp="1"/>
          </p:cNvSpPr>
          <p:nvPr>
            <p:ph type="title"/>
          </p:nvPr>
        </p:nvSpPr>
        <p:spPr>
          <a:xfrm>
            <a:off x="839788" y="365125"/>
            <a:ext cx="10515600" cy="1325563"/>
          </a:xfrm>
        </p:spPr>
        <p:txBody>
          <a:bodyPr/>
          <a:lstStyle/>
          <a:p>
            <a:r>
              <a:rPr lang="en-US"/>
              <a:t>Click to edit Master title style</a:t>
            </a:r>
            <a:endParaRPr lang="en-QA"/>
          </a:p>
        </p:txBody>
      </p:sp>
      <p:sp>
        <p:nvSpPr>
          <p:cNvPr id="3" name="Text Placeholder 2">
            <a:extLst>
              <a:ext uri="{FF2B5EF4-FFF2-40B4-BE49-F238E27FC236}">
                <a16:creationId xmlns:a16="http://schemas.microsoft.com/office/drawing/2014/main" id="{B4575D27-E7DB-5E4F-81D5-D12E11604C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78071C-3A38-9E4F-9D6A-1367BA3649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5" name="Text Placeholder 4">
            <a:extLst>
              <a:ext uri="{FF2B5EF4-FFF2-40B4-BE49-F238E27FC236}">
                <a16:creationId xmlns:a16="http://schemas.microsoft.com/office/drawing/2014/main" id="{5CDA5671-A83E-DE4E-B1F4-7318BC01F7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9934BF-CBC8-D242-A285-203727D8C8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7" name="Date Placeholder 6">
            <a:extLst>
              <a:ext uri="{FF2B5EF4-FFF2-40B4-BE49-F238E27FC236}">
                <a16:creationId xmlns:a16="http://schemas.microsoft.com/office/drawing/2014/main" id="{1E8E922D-7A94-494B-9A4A-501DA80D004D}"/>
              </a:ext>
            </a:extLst>
          </p:cNvPr>
          <p:cNvSpPr>
            <a:spLocks noGrp="1"/>
          </p:cNvSpPr>
          <p:nvPr>
            <p:ph type="dt" sz="half" idx="10"/>
          </p:nvPr>
        </p:nvSpPr>
        <p:spPr/>
        <p:txBody>
          <a:bodyPr/>
          <a:lstStyle/>
          <a:p>
            <a:fld id="{414EBEF6-5609-CE49-8310-265A9305FA09}" type="datetimeFigureOut">
              <a:rPr lang="en-QA" smtClean="0"/>
              <a:t>12/01/2022</a:t>
            </a:fld>
            <a:endParaRPr lang="en-QA"/>
          </a:p>
        </p:txBody>
      </p:sp>
      <p:sp>
        <p:nvSpPr>
          <p:cNvPr id="8" name="Footer Placeholder 7">
            <a:extLst>
              <a:ext uri="{FF2B5EF4-FFF2-40B4-BE49-F238E27FC236}">
                <a16:creationId xmlns:a16="http://schemas.microsoft.com/office/drawing/2014/main" id="{5C514485-B2D1-BA4A-A5CA-659789F29160}"/>
              </a:ext>
            </a:extLst>
          </p:cNvPr>
          <p:cNvSpPr>
            <a:spLocks noGrp="1"/>
          </p:cNvSpPr>
          <p:nvPr>
            <p:ph type="ftr" sz="quarter" idx="11"/>
          </p:nvPr>
        </p:nvSpPr>
        <p:spPr/>
        <p:txBody>
          <a:bodyPr/>
          <a:lstStyle/>
          <a:p>
            <a:endParaRPr lang="en-QA"/>
          </a:p>
        </p:txBody>
      </p:sp>
      <p:sp>
        <p:nvSpPr>
          <p:cNvPr id="9" name="Slide Number Placeholder 8">
            <a:extLst>
              <a:ext uri="{FF2B5EF4-FFF2-40B4-BE49-F238E27FC236}">
                <a16:creationId xmlns:a16="http://schemas.microsoft.com/office/drawing/2014/main" id="{A49B63AA-FAC5-9A45-8FBC-CEE7FBF9744A}"/>
              </a:ext>
            </a:extLst>
          </p:cNvPr>
          <p:cNvSpPr>
            <a:spLocks noGrp="1"/>
          </p:cNvSpPr>
          <p:nvPr>
            <p:ph type="sldNum" sz="quarter" idx="12"/>
          </p:nvPr>
        </p:nvSpPr>
        <p:spPr/>
        <p:txBody>
          <a:bodyPr/>
          <a:lstStyle/>
          <a:p>
            <a:fld id="{7F2CD445-B4C9-CF47-9CC5-C2544E25FD1B}" type="slidenum">
              <a:rPr lang="en-QA" smtClean="0"/>
              <a:t>‹#›</a:t>
            </a:fld>
            <a:endParaRPr lang="en-QA"/>
          </a:p>
        </p:txBody>
      </p:sp>
    </p:spTree>
    <p:extLst>
      <p:ext uri="{BB962C8B-B14F-4D97-AF65-F5344CB8AC3E}">
        <p14:creationId xmlns:p14="http://schemas.microsoft.com/office/powerpoint/2010/main" val="2513362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62A8B-268A-334C-9E95-2FB7DCFCA71E}"/>
              </a:ext>
            </a:extLst>
          </p:cNvPr>
          <p:cNvSpPr>
            <a:spLocks noGrp="1"/>
          </p:cNvSpPr>
          <p:nvPr>
            <p:ph type="title"/>
          </p:nvPr>
        </p:nvSpPr>
        <p:spPr/>
        <p:txBody>
          <a:bodyPr/>
          <a:lstStyle/>
          <a:p>
            <a:r>
              <a:rPr lang="en-US"/>
              <a:t>Click to edit Master title style</a:t>
            </a:r>
            <a:endParaRPr lang="en-QA"/>
          </a:p>
        </p:txBody>
      </p:sp>
      <p:sp>
        <p:nvSpPr>
          <p:cNvPr id="3" name="Date Placeholder 2">
            <a:extLst>
              <a:ext uri="{FF2B5EF4-FFF2-40B4-BE49-F238E27FC236}">
                <a16:creationId xmlns:a16="http://schemas.microsoft.com/office/drawing/2014/main" id="{5773BA73-4BB5-DB43-8F27-F94C850F8FA0}"/>
              </a:ext>
            </a:extLst>
          </p:cNvPr>
          <p:cNvSpPr>
            <a:spLocks noGrp="1"/>
          </p:cNvSpPr>
          <p:nvPr>
            <p:ph type="dt" sz="half" idx="10"/>
          </p:nvPr>
        </p:nvSpPr>
        <p:spPr/>
        <p:txBody>
          <a:bodyPr/>
          <a:lstStyle/>
          <a:p>
            <a:fld id="{414EBEF6-5609-CE49-8310-265A9305FA09}" type="datetimeFigureOut">
              <a:rPr lang="en-QA" smtClean="0"/>
              <a:t>12/01/2022</a:t>
            </a:fld>
            <a:endParaRPr lang="en-QA"/>
          </a:p>
        </p:txBody>
      </p:sp>
      <p:sp>
        <p:nvSpPr>
          <p:cNvPr id="4" name="Footer Placeholder 3">
            <a:extLst>
              <a:ext uri="{FF2B5EF4-FFF2-40B4-BE49-F238E27FC236}">
                <a16:creationId xmlns:a16="http://schemas.microsoft.com/office/drawing/2014/main" id="{3FA532B1-EA95-D74B-B748-DC7461509A80}"/>
              </a:ext>
            </a:extLst>
          </p:cNvPr>
          <p:cNvSpPr>
            <a:spLocks noGrp="1"/>
          </p:cNvSpPr>
          <p:nvPr>
            <p:ph type="ftr" sz="quarter" idx="11"/>
          </p:nvPr>
        </p:nvSpPr>
        <p:spPr/>
        <p:txBody>
          <a:bodyPr/>
          <a:lstStyle/>
          <a:p>
            <a:endParaRPr lang="en-QA"/>
          </a:p>
        </p:txBody>
      </p:sp>
      <p:sp>
        <p:nvSpPr>
          <p:cNvPr id="5" name="Slide Number Placeholder 4">
            <a:extLst>
              <a:ext uri="{FF2B5EF4-FFF2-40B4-BE49-F238E27FC236}">
                <a16:creationId xmlns:a16="http://schemas.microsoft.com/office/drawing/2014/main" id="{6F836723-4FAC-9840-9A5B-4DF465EC667C}"/>
              </a:ext>
            </a:extLst>
          </p:cNvPr>
          <p:cNvSpPr>
            <a:spLocks noGrp="1"/>
          </p:cNvSpPr>
          <p:nvPr>
            <p:ph type="sldNum" sz="quarter" idx="12"/>
          </p:nvPr>
        </p:nvSpPr>
        <p:spPr/>
        <p:txBody>
          <a:bodyPr/>
          <a:lstStyle/>
          <a:p>
            <a:fld id="{7F2CD445-B4C9-CF47-9CC5-C2544E25FD1B}" type="slidenum">
              <a:rPr lang="en-QA" smtClean="0"/>
              <a:t>‹#›</a:t>
            </a:fld>
            <a:endParaRPr lang="en-QA"/>
          </a:p>
        </p:txBody>
      </p:sp>
    </p:spTree>
    <p:extLst>
      <p:ext uri="{BB962C8B-B14F-4D97-AF65-F5344CB8AC3E}">
        <p14:creationId xmlns:p14="http://schemas.microsoft.com/office/powerpoint/2010/main" val="1009514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AD649C-D7F4-5B42-B246-6DEBB143FA53}"/>
              </a:ext>
            </a:extLst>
          </p:cNvPr>
          <p:cNvSpPr>
            <a:spLocks noGrp="1"/>
          </p:cNvSpPr>
          <p:nvPr>
            <p:ph type="dt" sz="half" idx="10"/>
          </p:nvPr>
        </p:nvSpPr>
        <p:spPr/>
        <p:txBody>
          <a:bodyPr/>
          <a:lstStyle/>
          <a:p>
            <a:fld id="{414EBEF6-5609-CE49-8310-265A9305FA09}" type="datetimeFigureOut">
              <a:rPr lang="en-QA" smtClean="0"/>
              <a:t>12/01/2022</a:t>
            </a:fld>
            <a:endParaRPr lang="en-QA"/>
          </a:p>
        </p:txBody>
      </p:sp>
      <p:sp>
        <p:nvSpPr>
          <p:cNvPr id="3" name="Footer Placeholder 2">
            <a:extLst>
              <a:ext uri="{FF2B5EF4-FFF2-40B4-BE49-F238E27FC236}">
                <a16:creationId xmlns:a16="http://schemas.microsoft.com/office/drawing/2014/main" id="{2A698E6F-0D7F-4040-9452-2C7935E1112D}"/>
              </a:ext>
            </a:extLst>
          </p:cNvPr>
          <p:cNvSpPr>
            <a:spLocks noGrp="1"/>
          </p:cNvSpPr>
          <p:nvPr>
            <p:ph type="ftr" sz="quarter" idx="11"/>
          </p:nvPr>
        </p:nvSpPr>
        <p:spPr/>
        <p:txBody>
          <a:bodyPr/>
          <a:lstStyle/>
          <a:p>
            <a:endParaRPr lang="en-QA"/>
          </a:p>
        </p:txBody>
      </p:sp>
      <p:sp>
        <p:nvSpPr>
          <p:cNvPr id="4" name="Slide Number Placeholder 3">
            <a:extLst>
              <a:ext uri="{FF2B5EF4-FFF2-40B4-BE49-F238E27FC236}">
                <a16:creationId xmlns:a16="http://schemas.microsoft.com/office/drawing/2014/main" id="{071F4BD6-74D3-2044-A6B3-209E87B9446B}"/>
              </a:ext>
            </a:extLst>
          </p:cNvPr>
          <p:cNvSpPr>
            <a:spLocks noGrp="1"/>
          </p:cNvSpPr>
          <p:nvPr>
            <p:ph type="sldNum" sz="quarter" idx="12"/>
          </p:nvPr>
        </p:nvSpPr>
        <p:spPr/>
        <p:txBody>
          <a:bodyPr/>
          <a:lstStyle/>
          <a:p>
            <a:fld id="{7F2CD445-B4C9-CF47-9CC5-C2544E25FD1B}" type="slidenum">
              <a:rPr lang="en-QA" smtClean="0"/>
              <a:t>‹#›</a:t>
            </a:fld>
            <a:endParaRPr lang="en-QA"/>
          </a:p>
        </p:txBody>
      </p:sp>
    </p:spTree>
    <p:extLst>
      <p:ext uri="{BB962C8B-B14F-4D97-AF65-F5344CB8AC3E}">
        <p14:creationId xmlns:p14="http://schemas.microsoft.com/office/powerpoint/2010/main" val="3210113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41355-B556-C346-8B49-C0F77CBC4D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QA"/>
          </a:p>
        </p:txBody>
      </p:sp>
      <p:sp>
        <p:nvSpPr>
          <p:cNvPr id="3" name="Content Placeholder 2">
            <a:extLst>
              <a:ext uri="{FF2B5EF4-FFF2-40B4-BE49-F238E27FC236}">
                <a16:creationId xmlns:a16="http://schemas.microsoft.com/office/drawing/2014/main" id="{7EE7D652-20E6-6B4C-BE57-CCFC459419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4" name="Text Placeholder 3">
            <a:extLst>
              <a:ext uri="{FF2B5EF4-FFF2-40B4-BE49-F238E27FC236}">
                <a16:creationId xmlns:a16="http://schemas.microsoft.com/office/drawing/2014/main" id="{D8D1E2B1-3E01-9C4C-9BA7-410D9B6F2A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4E1F73-C1FB-DE42-9B9D-79CD298A29A6}"/>
              </a:ext>
            </a:extLst>
          </p:cNvPr>
          <p:cNvSpPr>
            <a:spLocks noGrp="1"/>
          </p:cNvSpPr>
          <p:nvPr>
            <p:ph type="dt" sz="half" idx="10"/>
          </p:nvPr>
        </p:nvSpPr>
        <p:spPr/>
        <p:txBody>
          <a:bodyPr/>
          <a:lstStyle/>
          <a:p>
            <a:fld id="{414EBEF6-5609-CE49-8310-265A9305FA09}" type="datetimeFigureOut">
              <a:rPr lang="en-QA" smtClean="0"/>
              <a:t>12/01/2022</a:t>
            </a:fld>
            <a:endParaRPr lang="en-QA"/>
          </a:p>
        </p:txBody>
      </p:sp>
      <p:sp>
        <p:nvSpPr>
          <p:cNvPr id="6" name="Footer Placeholder 5">
            <a:extLst>
              <a:ext uri="{FF2B5EF4-FFF2-40B4-BE49-F238E27FC236}">
                <a16:creationId xmlns:a16="http://schemas.microsoft.com/office/drawing/2014/main" id="{79C9C4D7-BEA1-2A45-9AEE-C7B2DF16B71A}"/>
              </a:ext>
            </a:extLst>
          </p:cNvPr>
          <p:cNvSpPr>
            <a:spLocks noGrp="1"/>
          </p:cNvSpPr>
          <p:nvPr>
            <p:ph type="ftr" sz="quarter" idx="11"/>
          </p:nvPr>
        </p:nvSpPr>
        <p:spPr/>
        <p:txBody>
          <a:bodyPr/>
          <a:lstStyle/>
          <a:p>
            <a:endParaRPr lang="en-QA"/>
          </a:p>
        </p:txBody>
      </p:sp>
      <p:sp>
        <p:nvSpPr>
          <p:cNvPr id="7" name="Slide Number Placeholder 6">
            <a:extLst>
              <a:ext uri="{FF2B5EF4-FFF2-40B4-BE49-F238E27FC236}">
                <a16:creationId xmlns:a16="http://schemas.microsoft.com/office/drawing/2014/main" id="{504A629B-D1CF-F444-855D-886239ECD168}"/>
              </a:ext>
            </a:extLst>
          </p:cNvPr>
          <p:cNvSpPr>
            <a:spLocks noGrp="1"/>
          </p:cNvSpPr>
          <p:nvPr>
            <p:ph type="sldNum" sz="quarter" idx="12"/>
          </p:nvPr>
        </p:nvSpPr>
        <p:spPr/>
        <p:txBody>
          <a:bodyPr/>
          <a:lstStyle/>
          <a:p>
            <a:fld id="{7F2CD445-B4C9-CF47-9CC5-C2544E25FD1B}" type="slidenum">
              <a:rPr lang="en-QA" smtClean="0"/>
              <a:t>‹#›</a:t>
            </a:fld>
            <a:endParaRPr lang="en-QA"/>
          </a:p>
        </p:txBody>
      </p:sp>
    </p:spTree>
    <p:extLst>
      <p:ext uri="{BB962C8B-B14F-4D97-AF65-F5344CB8AC3E}">
        <p14:creationId xmlns:p14="http://schemas.microsoft.com/office/powerpoint/2010/main" val="2962418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93AD7-CE88-F24B-A075-C5B1B82482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QA"/>
          </a:p>
        </p:txBody>
      </p:sp>
      <p:sp>
        <p:nvSpPr>
          <p:cNvPr id="3" name="Picture Placeholder 2">
            <a:extLst>
              <a:ext uri="{FF2B5EF4-FFF2-40B4-BE49-F238E27FC236}">
                <a16:creationId xmlns:a16="http://schemas.microsoft.com/office/drawing/2014/main" id="{7718EC44-5B56-1846-9C80-3E693F0059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QA"/>
          </a:p>
        </p:txBody>
      </p:sp>
      <p:sp>
        <p:nvSpPr>
          <p:cNvPr id="4" name="Text Placeholder 3">
            <a:extLst>
              <a:ext uri="{FF2B5EF4-FFF2-40B4-BE49-F238E27FC236}">
                <a16:creationId xmlns:a16="http://schemas.microsoft.com/office/drawing/2014/main" id="{C7755BD0-4B16-0A42-A160-A29DE51135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AB3E0D-9862-3C41-997D-D25612E098CB}"/>
              </a:ext>
            </a:extLst>
          </p:cNvPr>
          <p:cNvSpPr>
            <a:spLocks noGrp="1"/>
          </p:cNvSpPr>
          <p:nvPr>
            <p:ph type="dt" sz="half" idx="10"/>
          </p:nvPr>
        </p:nvSpPr>
        <p:spPr/>
        <p:txBody>
          <a:bodyPr/>
          <a:lstStyle/>
          <a:p>
            <a:fld id="{414EBEF6-5609-CE49-8310-265A9305FA09}" type="datetimeFigureOut">
              <a:rPr lang="en-QA" smtClean="0"/>
              <a:t>12/01/2022</a:t>
            </a:fld>
            <a:endParaRPr lang="en-QA"/>
          </a:p>
        </p:txBody>
      </p:sp>
      <p:sp>
        <p:nvSpPr>
          <p:cNvPr id="6" name="Footer Placeholder 5">
            <a:extLst>
              <a:ext uri="{FF2B5EF4-FFF2-40B4-BE49-F238E27FC236}">
                <a16:creationId xmlns:a16="http://schemas.microsoft.com/office/drawing/2014/main" id="{C6119434-C43B-504C-97CD-9E0F2780FEA3}"/>
              </a:ext>
            </a:extLst>
          </p:cNvPr>
          <p:cNvSpPr>
            <a:spLocks noGrp="1"/>
          </p:cNvSpPr>
          <p:nvPr>
            <p:ph type="ftr" sz="quarter" idx="11"/>
          </p:nvPr>
        </p:nvSpPr>
        <p:spPr/>
        <p:txBody>
          <a:bodyPr/>
          <a:lstStyle/>
          <a:p>
            <a:endParaRPr lang="en-QA"/>
          </a:p>
        </p:txBody>
      </p:sp>
      <p:sp>
        <p:nvSpPr>
          <p:cNvPr id="7" name="Slide Number Placeholder 6">
            <a:extLst>
              <a:ext uri="{FF2B5EF4-FFF2-40B4-BE49-F238E27FC236}">
                <a16:creationId xmlns:a16="http://schemas.microsoft.com/office/drawing/2014/main" id="{74EAF507-A6CB-7B43-A97F-C7234EFA8381}"/>
              </a:ext>
            </a:extLst>
          </p:cNvPr>
          <p:cNvSpPr>
            <a:spLocks noGrp="1"/>
          </p:cNvSpPr>
          <p:nvPr>
            <p:ph type="sldNum" sz="quarter" idx="12"/>
          </p:nvPr>
        </p:nvSpPr>
        <p:spPr/>
        <p:txBody>
          <a:bodyPr/>
          <a:lstStyle/>
          <a:p>
            <a:fld id="{7F2CD445-B4C9-CF47-9CC5-C2544E25FD1B}" type="slidenum">
              <a:rPr lang="en-QA" smtClean="0"/>
              <a:t>‹#›</a:t>
            </a:fld>
            <a:endParaRPr lang="en-QA"/>
          </a:p>
        </p:txBody>
      </p:sp>
    </p:spTree>
    <p:extLst>
      <p:ext uri="{BB962C8B-B14F-4D97-AF65-F5344CB8AC3E}">
        <p14:creationId xmlns:p14="http://schemas.microsoft.com/office/powerpoint/2010/main" val="2160544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C5CC8E-9C77-2949-A346-D549FA8606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QA"/>
          </a:p>
        </p:txBody>
      </p:sp>
      <p:sp>
        <p:nvSpPr>
          <p:cNvPr id="3" name="Text Placeholder 2">
            <a:extLst>
              <a:ext uri="{FF2B5EF4-FFF2-40B4-BE49-F238E27FC236}">
                <a16:creationId xmlns:a16="http://schemas.microsoft.com/office/drawing/2014/main" id="{4E7C34F5-D76D-5B44-A4EE-465EA90074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4" name="Date Placeholder 3">
            <a:extLst>
              <a:ext uri="{FF2B5EF4-FFF2-40B4-BE49-F238E27FC236}">
                <a16:creationId xmlns:a16="http://schemas.microsoft.com/office/drawing/2014/main" id="{104F28CD-7178-8C4E-8636-833594FA92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4EBEF6-5609-CE49-8310-265A9305FA09}" type="datetimeFigureOut">
              <a:rPr lang="en-QA" smtClean="0"/>
              <a:t>12/01/2022</a:t>
            </a:fld>
            <a:endParaRPr lang="en-QA"/>
          </a:p>
        </p:txBody>
      </p:sp>
      <p:sp>
        <p:nvSpPr>
          <p:cNvPr id="5" name="Footer Placeholder 4">
            <a:extLst>
              <a:ext uri="{FF2B5EF4-FFF2-40B4-BE49-F238E27FC236}">
                <a16:creationId xmlns:a16="http://schemas.microsoft.com/office/drawing/2014/main" id="{281B9F26-806D-B54F-9B04-DCCAADEAC6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QA"/>
          </a:p>
        </p:txBody>
      </p:sp>
      <p:sp>
        <p:nvSpPr>
          <p:cNvPr id="6" name="Slide Number Placeholder 5">
            <a:extLst>
              <a:ext uri="{FF2B5EF4-FFF2-40B4-BE49-F238E27FC236}">
                <a16:creationId xmlns:a16="http://schemas.microsoft.com/office/drawing/2014/main" id="{BADE5784-7C39-4D49-A827-36CF9D2D78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2CD445-B4C9-CF47-9CC5-C2544E25FD1B}" type="slidenum">
              <a:rPr lang="en-QA" smtClean="0"/>
              <a:t>‹#›</a:t>
            </a:fld>
            <a:endParaRPr lang="en-QA"/>
          </a:p>
        </p:txBody>
      </p:sp>
    </p:spTree>
    <p:extLst>
      <p:ext uri="{BB962C8B-B14F-4D97-AF65-F5344CB8AC3E}">
        <p14:creationId xmlns:p14="http://schemas.microsoft.com/office/powerpoint/2010/main" val="2017678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Q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khanacademy.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commons.wikimedia.org/wiki/File:Double-Helix-Bridge.jp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18A2D-1C5E-9B4A-85D1-5774D276A80B}"/>
              </a:ext>
            </a:extLst>
          </p:cNvPr>
          <p:cNvSpPr>
            <a:spLocks noGrp="1"/>
          </p:cNvSpPr>
          <p:nvPr>
            <p:ph type="ctrTitle"/>
          </p:nvPr>
        </p:nvSpPr>
        <p:spPr>
          <a:xfrm>
            <a:off x="1524000" y="390843"/>
            <a:ext cx="9144000" cy="2387600"/>
          </a:xfrm>
        </p:spPr>
        <p:txBody>
          <a:bodyPr/>
          <a:lstStyle/>
          <a:p>
            <a:r>
              <a:rPr lang="en-QA" dirty="0"/>
              <a:t>AI for Medicine </a:t>
            </a:r>
          </a:p>
        </p:txBody>
      </p:sp>
      <p:sp>
        <p:nvSpPr>
          <p:cNvPr id="3" name="Subtitle 2">
            <a:extLst>
              <a:ext uri="{FF2B5EF4-FFF2-40B4-BE49-F238E27FC236}">
                <a16:creationId xmlns:a16="http://schemas.microsoft.com/office/drawing/2014/main" id="{7F3DAD48-F178-924A-855C-C37710EF0ADE}"/>
              </a:ext>
            </a:extLst>
          </p:cNvPr>
          <p:cNvSpPr>
            <a:spLocks noGrp="1"/>
          </p:cNvSpPr>
          <p:nvPr>
            <p:ph type="subTitle" idx="1"/>
          </p:nvPr>
        </p:nvSpPr>
        <p:spPr>
          <a:xfrm>
            <a:off x="1524000" y="2968054"/>
            <a:ext cx="9144000" cy="2250122"/>
          </a:xfrm>
        </p:spPr>
        <p:txBody>
          <a:bodyPr>
            <a:noAutofit/>
          </a:bodyPr>
          <a:lstStyle/>
          <a:p>
            <a:r>
              <a:rPr lang="en-QA" sz="2800" b="1" dirty="0">
                <a:solidFill>
                  <a:srgbClr val="00B0F0"/>
                </a:solidFill>
              </a:rPr>
              <a:t>Lecture 2: </a:t>
            </a:r>
          </a:p>
          <a:p>
            <a:r>
              <a:rPr lang="en-QA" sz="2800" b="1" dirty="0">
                <a:solidFill>
                  <a:srgbClr val="00B0F0"/>
                </a:solidFill>
              </a:rPr>
              <a:t>A Primer on Molecular Genetics </a:t>
            </a:r>
          </a:p>
          <a:p>
            <a:endParaRPr lang="en-QA" sz="2800" dirty="0"/>
          </a:p>
          <a:p>
            <a:r>
              <a:rPr lang="en-QA" sz="2800" dirty="0"/>
              <a:t>January 12, 2022</a:t>
            </a:r>
          </a:p>
          <a:p>
            <a:r>
              <a:rPr lang="en-QA" sz="2800" dirty="0"/>
              <a:t>Mohammad Hammoud</a:t>
            </a:r>
          </a:p>
          <a:p>
            <a:r>
              <a:rPr lang="en-QA" sz="2800" b="1" dirty="0">
                <a:solidFill>
                  <a:srgbClr val="FF0000"/>
                </a:solidFill>
              </a:rPr>
              <a:t>Carnegie Mellon University in Qatar</a:t>
            </a:r>
          </a:p>
        </p:txBody>
      </p:sp>
    </p:spTree>
    <p:extLst>
      <p:ext uri="{BB962C8B-B14F-4D97-AF65-F5344CB8AC3E}">
        <p14:creationId xmlns:p14="http://schemas.microsoft.com/office/powerpoint/2010/main" val="1625015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7A48D-CF56-AC4B-AE08-F014472FFC0F}"/>
              </a:ext>
            </a:extLst>
          </p:cNvPr>
          <p:cNvSpPr>
            <a:spLocks noGrp="1"/>
          </p:cNvSpPr>
          <p:nvPr>
            <p:ph type="title"/>
          </p:nvPr>
        </p:nvSpPr>
        <p:spPr/>
        <p:txBody>
          <a:bodyPr/>
          <a:lstStyle/>
          <a:p>
            <a:pPr algn="ctr"/>
            <a:r>
              <a:rPr lang="en-QA" dirty="0"/>
              <a:t>DNA Structure</a:t>
            </a:r>
          </a:p>
        </p:txBody>
      </p:sp>
      <p:sp>
        <p:nvSpPr>
          <p:cNvPr id="3" name="Content Placeholder 2">
            <a:extLst>
              <a:ext uri="{FF2B5EF4-FFF2-40B4-BE49-F238E27FC236}">
                <a16:creationId xmlns:a16="http://schemas.microsoft.com/office/drawing/2014/main" id="{BDB7CC63-5434-CB43-9688-D117E6B25780}"/>
              </a:ext>
            </a:extLst>
          </p:cNvPr>
          <p:cNvSpPr>
            <a:spLocks noGrp="1"/>
          </p:cNvSpPr>
          <p:nvPr>
            <p:ph idx="1"/>
          </p:nvPr>
        </p:nvSpPr>
        <p:spPr/>
        <p:txBody>
          <a:bodyPr/>
          <a:lstStyle/>
          <a:p>
            <a:r>
              <a:rPr lang="en-US" dirty="0"/>
              <a:t>Because a large purine (</a:t>
            </a:r>
            <a:r>
              <a:rPr lang="en-US" b="1" dirty="0">
                <a:solidFill>
                  <a:srgbClr val="C00000"/>
                </a:solidFill>
              </a:rPr>
              <a:t>A</a:t>
            </a:r>
            <a:r>
              <a:rPr lang="en-US" dirty="0"/>
              <a:t> or </a:t>
            </a:r>
            <a:r>
              <a:rPr lang="en-US" b="1" dirty="0">
                <a:solidFill>
                  <a:srgbClr val="0070C0"/>
                </a:solidFill>
              </a:rPr>
              <a:t>G</a:t>
            </a:r>
            <a:r>
              <a:rPr lang="en-US" dirty="0"/>
              <a:t>) is always paired with a small pyrimidine (</a:t>
            </a:r>
            <a:r>
              <a:rPr lang="en-US" b="1" dirty="0">
                <a:solidFill>
                  <a:srgbClr val="FFC000"/>
                </a:solidFill>
              </a:rPr>
              <a:t>T</a:t>
            </a:r>
            <a:r>
              <a:rPr lang="en-US" dirty="0"/>
              <a:t> or </a:t>
            </a:r>
            <a:r>
              <a:rPr lang="en-US" b="1" dirty="0">
                <a:solidFill>
                  <a:srgbClr val="00B050"/>
                </a:solidFill>
              </a:rPr>
              <a:t>C</a:t>
            </a:r>
            <a:r>
              <a:rPr lang="en-US" dirty="0"/>
              <a:t>), the diameter of the helix is uniform, coming in at about 222 nanometers</a:t>
            </a:r>
            <a:endParaRPr lang="en-QA" dirty="0"/>
          </a:p>
        </p:txBody>
      </p:sp>
      <p:pic>
        <p:nvPicPr>
          <p:cNvPr id="6146" name="Picture 2" descr="Diagram illustrating base pairing between A-T and G-C bases. A and T are found opposite to each other on the two strands of the helix, and their functional groups form two hydrogen bonds that hold the strands together. Similarly, G and C are found opposite to each other on the two strands, and their functional groups form three hydrogen bonds that hold the strands together.">
            <a:extLst>
              <a:ext uri="{FF2B5EF4-FFF2-40B4-BE49-F238E27FC236}">
                <a16:creationId xmlns:a16="http://schemas.microsoft.com/office/drawing/2014/main" id="{30AAD2E8-0C59-624C-BB13-D5AD81791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50" y="3133084"/>
            <a:ext cx="11442700" cy="3495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483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ACDF-BE90-3F42-9549-B30AC5E96CD7}"/>
              </a:ext>
            </a:extLst>
          </p:cNvPr>
          <p:cNvSpPr>
            <a:spLocks noGrp="1"/>
          </p:cNvSpPr>
          <p:nvPr>
            <p:ph type="title"/>
          </p:nvPr>
        </p:nvSpPr>
        <p:spPr/>
        <p:txBody>
          <a:bodyPr/>
          <a:lstStyle/>
          <a:p>
            <a:pPr algn="ctr"/>
            <a:r>
              <a:rPr lang="en-QA" dirty="0"/>
              <a:t>Genes</a:t>
            </a:r>
          </a:p>
        </p:txBody>
      </p:sp>
      <p:sp>
        <p:nvSpPr>
          <p:cNvPr id="3" name="Content Placeholder 2">
            <a:extLst>
              <a:ext uri="{FF2B5EF4-FFF2-40B4-BE49-F238E27FC236}">
                <a16:creationId xmlns:a16="http://schemas.microsoft.com/office/drawing/2014/main" id="{09840670-82F3-B049-8E7C-040CC7F6AC1C}"/>
              </a:ext>
            </a:extLst>
          </p:cNvPr>
          <p:cNvSpPr>
            <a:spLocks noGrp="1"/>
          </p:cNvSpPr>
          <p:nvPr>
            <p:ph idx="1"/>
          </p:nvPr>
        </p:nvSpPr>
        <p:spPr/>
        <p:txBody>
          <a:bodyPr>
            <a:normAutofit lnSpcReduction="10000"/>
          </a:bodyPr>
          <a:lstStyle/>
          <a:p>
            <a:r>
              <a:rPr lang="en-US" dirty="0"/>
              <a:t>A DNA molecule is divided up into functional units called </a:t>
            </a:r>
            <a:r>
              <a:rPr lang="en-US" b="1" dirty="0">
                <a:solidFill>
                  <a:srgbClr val="00B0F0"/>
                </a:solidFill>
              </a:rPr>
              <a:t>genes</a:t>
            </a:r>
          </a:p>
          <a:p>
            <a:endParaRPr lang="en-US" b="1" dirty="0"/>
          </a:p>
          <a:p>
            <a:r>
              <a:rPr lang="en-US" dirty="0"/>
              <a:t>Each gene consists of a sequence of DNA and provides instructions for building a </a:t>
            </a:r>
            <a:r>
              <a:rPr lang="en-US" i="1" dirty="0"/>
              <a:t>functional product</a:t>
            </a:r>
            <a:r>
              <a:rPr lang="en-US" dirty="0"/>
              <a:t> needed by the cell</a:t>
            </a:r>
          </a:p>
          <a:p>
            <a:endParaRPr lang="en-US" dirty="0"/>
          </a:p>
          <a:p>
            <a:r>
              <a:rPr lang="en-US" dirty="0"/>
              <a:t>Some functional products are proteins (or polypeptides) and others are functional RNAs (e.g., transfer RNAs– </a:t>
            </a:r>
            <a:r>
              <a:rPr lang="en-US" i="1" dirty="0"/>
              <a:t>more on this shortly</a:t>
            </a:r>
            <a:r>
              <a:rPr lang="en-US" dirty="0"/>
              <a:t>)</a:t>
            </a:r>
          </a:p>
          <a:p>
            <a:pPr lvl="1"/>
            <a:r>
              <a:rPr lang="en-US" dirty="0"/>
              <a:t>The genes that specify functional RNAs are called </a:t>
            </a:r>
            <a:r>
              <a:rPr lang="en-US" b="1" i="1" dirty="0"/>
              <a:t>non-protein-coding genes</a:t>
            </a:r>
          </a:p>
          <a:p>
            <a:pPr lvl="1"/>
            <a:r>
              <a:rPr lang="en-US" dirty="0"/>
              <a:t>The genes that specify proteins are called </a:t>
            </a:r>
            <a:r>
              <a:rPr lang="en-US" b="1" i="1" dirty="0"/>
              <a:t>protein-coding genes</a:t>
            </a:r>
          </a:p>
          <a:p>
            <a:pPr lvl="1"/>
            <a:r>
              <a:rPr lang="en-US" dirty="0"/>
              <a:t>Now, how can a protein-coding gene specify a protein?</a:t>
            </a:r>
          </a:p>
        </p:txBody>
      </p:sp>
    </p:spTree>
    <p:extLst>
      <p:ext uri="{BB962C8B-B14F-4D97-AF65-F5344CB8AC3E}">
        <p14:creationId xmlns:p14="http://schemas.microsoft.com/office/powerpoint/2010/main" val="353928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ACDF-BE90-3F42-9549-B30AC5E96CD7}"/>
              </a:ext>
            </a:extLst>
          </p:cNvPr>
          <p:cNvSpPr>
            <a:spLocks noGrp="1"/>
          </p:cNvSpPr>
          <p:nvPr>
            <p:ph type="title"/>
          </p:nvPr>
        </p:nvSpPr>
        <p:spPr/>
        <p:txBody>
          <a:bodyPr/>
          <a:lstStyle/>
          <a:p>
            <a:pPr algn="ctr"/>
            <a:r>
              <a:rPr lang="en-QA" dirty="0"/>
              <a:t>Gene Expression &amp; Central Dogma</a:t>
            </a:r>
          </a:p>
        </p:txBody>
      </p:sp>
      <p:sp>
        <p:nvSpPr>
          <p:cNvPr id="3" name="Content Placeholder 2">
            <a:extLst>
              <a:ext uri="{FF2B5EF4-FFF2-40B4-BE49-F238E27FC236}">
                <a16:creationId xmlns:a16="http://schemas.microsoft.com/office/drawing/2014/main" id="{09840670-82F3-B049-8E7C-040CC7F6AC1C}"/>
              </a:ext>
            </a:extLst>
          </p:cNvPr>
          <p:cNvSpPr>
            <a:spLocks noGrp="1"/>
          </p:cNvSpPr>
          <p:nvPr>
            <p:ph idx="1"/>
          </p:nvPr>
        </p:nvSpPr>
        <p:spPr/>
        <p:txBody>
          <a:bodyPr>
            <a:normAutofit/>
          </a:bodyPr>
          <a:lstStyle/>
          <a:p>
            <a:r>
              <a:rPr lang="en-US" dirty="0"/>
              <a:t>A gene can specify a protein through a process known as </a:t>
            </a:r>
            <a:r>
              <a:rPr lang="en-US" b="1" i="1" dirty="0">
                <a:solidFill>
                  <a:srgbClr val="00B0F0"/>
                </a:solidFill>
              </a:rPr>
              <a:t>gene expression</a:t>
            </a:r>
            <a:r>
              <a:rPr lang="en-US" dirty="0"/>
              <a:t>, which involves two phases:</a:t>
            </a:r>
          </a:p>
        </p:txBody>
      </p:sp>
      <p:sp>
        <p:nvSpPr>
          <p:cNvPr id="4" name="Oval 3">
            <a:extLst>
              <a:ext uri="{FF2B5EF4-FFF2-40B4-BE49-F238E27FC236}">
                <a16:creationId xmlns:a16="http://schemas.microsoft.com/office/drawing/2014/main" id="{F9E35704-C9A1-D14A-932E-803E4619FD3D}"/>
              </a:ext>
            </a:extLst>
          </p:cNvPr>
          <p:cNvSpPr/>
          <p:nvPr/>
        </p:nvSpPr>
        <p:spPr>
          <a:xfrm>
            <a:off x="2673752" y="3333509"/>
            <a:ext cx="2002420" cy="1192192"/>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QA" b="1" dirty="0">
                <a:solidFill>
                  <a:schemeClr val="tx1"/>
                </a:solidFill>
              </a:rPr>
              <a:t>Transcription</a:t>
            </a:r>
          </a:p>
        </p:txBody>
      </p:sp>
      <p:cxnSp>
        <p:nvCxnSpPr>
          <p:cNvPr id="6" name="Straight Arrow Connector 5">
            <a:extLst>
              <a:ext uri="{FF2B5EF4-FFF2-40B4-BE49-F238E27FC236}">
                <a16:creationId xmlns:a16="http://schemas.microsoft.com/office/drawing/2014/main" id="{3F0CB1C6-8470-A34E-87A1-27F5592F229A}"/>
              </a:ext>
            </a:extLst>
          </p:cNvPr>
          <p:cNvCxnSpPr>
            <a:cxnSpLocks/>
            <a:endCxn id="4" idx="2"/>
          </p:cNvCxnSpPr>
          <p:nvPr/>
        </p:nvCxnSpPr>
        <p:spPr>
          <a:xfrm>
            <a:off x="2433494" y="3929605"/>
            <a:ext cx="24025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EC33CE0-AA94-FC49-A151-0332687FC384}"/>
              </a:ext>
            </a:extLst>
          </p:cNvPr>
          <p:cNvSpPr txBox="1"/>
          <p:nvPr/>
        </p:nvSpPr>
        <p:spPr>
          <a:xfrm>
            <a:off x="1326319" y="2747108"/>
            <a:ext cx="825867" cy="400110"/>
          </a:xfrm>
          <a:prstGeom prst="rect">
            <a:avLst/>
          </a:prstGeom>
          <a:noFill/>
        </p:spPr>
        <p:txBody>
          <a:bodyPr wrap="none" rtlCol="0">
            <a:spAutoFit/>
          </a:bodyPr>
          <a:lstStyle/>
          <a:p>
            <a:r>
              <a:rPr lang="en-QA" sz="2000" b="1" dirty="0"/>
              <a:t>Input:</a:t>
            </a:r>
          </a:p>
        </p:txBody>
      </p:sp>
      <p:sp>
        <p:nvSpPr>
          <p:cNvPr id="9" name="TextBox 8">
            <a:extLst>
              <a:ext uri="{FF2B5EF4-FFF2-40B4-BE49-F238E27FC236}">
                <a16:creationId xmlns:a16="http://schemas.microsoft.com/office/drawing/2014/main" id="{648A6221-69B1-4E48-A998-637FEF601C54}"/>
              </a:ext>
            </a:extLst>
          </p:cNvPr>
          <p:cNvSpPr txBox="1"/>
          <p:nvPr/>
        </p:nvSpPr>
        <p:spPr>
          <a:xfrm>
            <a:off x="771059" y="3606439"/>
            <a:ext cx="1802545" cy="707886"/>
          </a:xfrm>
          <a:prstGeom prst="rect">
            <a:avLst/>
          </a:prstGeom>
          <a:noFill/>
        </p:spPr>
        <p:txBody>
          <a:bodyPr wrap="none" rtlCol="0">
            <a:spAutoFit/>
          </a:bodyPr>
          <a:lstStyle/>
          <a:p>
            <a:pPr algn="ctr"/>
            <a:r>
              <a:rPr lang="en-US" sz="2000" b="1" dirty="0"/>
              <a:t>Protein-coding </a:t>
            </a:r>
          </a:p>
          <a:p>
            <a:pPr algn="ctr"/>
            <a:r>
              <a:rPr lang="en-US" sz="2000" b="1" dirty="0"/>
              <a:t>G</a:t>
            </a:r>
            <a:r>
              <a:rPr lang="en-QA" sz="2000" b="1" dirty="0"/>
              <a:t>ene</a:t>
            </a:r>
          </a:p>
        </p:txBody>
      </p:sp>
      <p:sp>
        <p:nvSpPr>
          <p:cNvPr id="11" name="TextBox 10">
            <a:extLst>
              <a:ext uri="{FF2B5EF4-FFF2-40B4-BE49-F238E27FC236}">
                <a16:creationId xmlns:a16="http://schemas.microsoft.com/office/drawing/2014/main" id="{ED0BE136-5501-244E-B810-797E799E850A}"/>
              </a:ext>
            </a:extLst>
          </p:cNvPr>
          <p:cNvSpPr txBox="1"/>
          <p:nvPr/>
        </p:nvSpPr>
        <p:spPr>
          <a:xfrm>
            <a:off x="4881401" y="2750044"/>
            <a:ext cx="1699504" cy="400110"/>
          </a:xfrm>
          <a:prstGeom prst="rect">
            <a:avLst/>
          </a:prstGeom>
          <a:noFill/>
        </p:spPr>
        <p:txBody>
          <a:bodyPr wrap="none" rtlCol="0">
            <a:spAutoFit/>
          </a:bodyPr>
          <a:lstStyle/>
          <a:p>
            <a:r>
              <a:rPr lang="en-QA" sz="2000" b="1" dirty="0"/>
              <a:t>Output/Input:</a:t>
            </a:r>
          </a:p>
        </p:txBody>
      </p:sp>
      <p:cxnSp>
        <p:nvCxnSpPr>
          <p:cNvPr id="12" name="Straight Arrow Connector 11">
            <a:extLst>
              <a:ext uri="{FF2B5EF4-FFF2-40B4-BE49-F238E27FC236}">
                <a16:creationId xmlns:a16="http://schemas.microsoft.com/office/drawing/2014/main" id="{74ED6777-5DD2-6B4C-9ABE-8EC814A3DAD4}"/>
              </a:ext>
            </a:extLst>
          </p:cNvPr>
          <p:cNvCxnSpPr>
            <a:cxnSpLocks/>
          </p:cNvCxnSpPr>
          <p:nvPr/>
        </p:nvCxnSpPr>
        <p:spPr>
          <a:xfrm>
            <a:off x="4676172" y="3929605"/>
            <a:ext cx="24025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29A4CE8-6EEC-2340-9C9A-B589A4808DDC}"/>
              </a:ext>
            </a:extLst>
          </p:cNvPr>
          <p:cNvSpPr txBox="1"/>
          <p:nvPr/>
        </p:nvSpPr>
        <p:spPr>
          <a:xfrm>
            <a:off x="4845975" y="3611770"/>
            <a:ext cx="1935594" cy="707886"/>
          </a:xfrm>
          <a:prstGeom prst="rect">
            <a:avLst/>
          </a:prstGeom>
          <a:noFill/>
        </p:spPr>
        <p:txBody>
          <a:bodyPr wrap="none" rtlCol="0">
            <a:spAutoFit/>
          </a:bodyPr>
          <a:lstStyle/>
          <a:p>
            <a:pPr algn="ctr"/>
            <a:r>
              <a:rPr lang="en-US" sz="2000" b="1" dirty="0"/>
              <a:t>Messenger RNA </a:t>
            </a:r>
          </a:p>
          <a:p>
            <a:pPr algn="ctr"/>
            <a:r>
              <a:rPr lang="en-US" sz="2000" b="1" dirty="0"/>
              <a:t>(mRNA)</a:t>
            </a:r>
            <a:endParaRPr lang="en-QA" sz="2000" b="1" dirty="0"/>
          </a:p>
        </p:txBody>
      </p:sp>
      <p:sp>
        <p:nvSpPr>
          <p:cNvPr id="14" name="Oval 13">
            <a:extLst>
              <a:ext uri="{FF2B5EF4-FFF2-40B4-BE49-F238E27FC236}">
                <a16:creationId xmlns:a16="http://schemas.microsoft.com/office/drawing/2014/main" id="{6DA7BCA0-3A48-6747-8847-6B10B15CEEE7}"/>
              </a:ext>
            </a:extLst>
          </p:cNvPr>
          <p:cNvSpPr/>
          <p:nvPr/>
        </p:nvSpPr>
        <p:spPr>
          <a:xfrm>
            <a:off x="6918850" y="3333509"/>
            <a:ext cx="2002420" cy="1192192"/>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QA" b="1" dirty="0">
                <a:solidFill>
                  <a:schemeClr val="tx1"/>
                </a:solidFill>
              </a:rPr>
              <a:t>Translation</a:t>
            </a:r>
          </a:p>
        </p:txBody>
      </p:sp>
      <p:cxnSp>
        <p:nvCxnSpPr>
          <p:cNvPr id="15" name="Straight Arrow Connector 14">
            <a:extLst>
              <a:ext uri="{FF2B5EF4-FFF2-40B4-BE49-F238E27FC236}">
                <a16:creationId xmlns:a16="http://schemas.microsoft.com/office/drawing/2014/main" id="{011A062A-B788-A94B-9DD9-1D0EBAEC6FB6}"/>
              </a:ext>
            </a:extLst>
          </p:cNvPr>
          <p:cNvCxnSpPr>
            <a:cxnSpLocks/>
            <a:endCxn id="14" idx="2"/>
          </p:cNvCxnSpPr>
          <p:nvPr/>
        </p:nvCxnSpPr>
        <p:spPr>
          <a:xfrm>
            <a:off x="6678592" y="3929605"/>
            <a:ext cx="24025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94353B2-E756-C549-A57C-FB62ABB5F6FE}"/>
              </a:ext>
            </a:extLst>
          </p:cNvPr>
          <p:cNvCxnSpPr>
            <a:cxnSpLocks/>
          </p:cNvCxnSpPr>
          <p:nvPr/>
        </p:nvCxnSpPr>
        <p:spPr>
          <a:xfrm>
            <a:off x="8921270" y="3929605"/>
            <a:ext cx="24025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C7A6120-FAF2-B945-9E87-02FBB4C81750}"/>
              </a:ext>
            </a:extLst>
          </p:cNvPr>
          <p:cNvSpPr txBox="1"/>
          <p:nvPr/>
        </p:nvSpPr>
        <p:spPr>
          <a:xfrm>
            <a:off x="9281019" y="3707847"/>
            <a:ext cx="1461940" cy="400110"/>
          </a:xfrm>
          <a:prstGeom prst="rect">
            <a:avLst/>
          </a:prstGeom>
          <a:noFill/>
        </p:spPr>
        <p:txBody>
          <a:bodyPr wrap="none" rtlCol="0">
            <a:spAutoFit/>
          </a:bodyPr>
          <a:lstStyle/>
          <a:p>
            <a:pPr algn="ctr"/>
            <a:r>
              <a:rPr lang="en-US" sz="2000" b="1" dirty="0"/>
              <a:t>Polypeptide</a:t>
            </a:r>
            <a:endParaRPr lang="en-QA" sz="2000" b="1" dirty="0"/>
          </a:p>
        </p:txBody>
      </p:sp>
      <p:sp>
        <p:nvSpPr>
          <p:cNvPr id="18" name="Right Bracket 17">
            <a:extLst>
              <a:ext uri="{FF2B5EF4-FFF2-40B4-BE49-F238E27FC236}">
                <a16:creationId xmlns:a16="http://schemas.microsoft.com/office/drawing/2014/main" id="{D8C64AC2-3B79-EB4B-99A2-25E70709B5AB}"/>
              </a:ext>
            </a:extLst>
          </p:cNvPr>
          <p:cNvSpPr/>
          <p:nvPr/>
        </p:nvSpPr>
        <p:spPr>
          <a:xfrm rot="5400000">
            <a:off x="3603017" y="1760885"/>
            <a:ext cx="208804" cy="5738439"/>
          </a:xfrm>
          <a:prstGeom prst="rightBracket">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19" name="TextBox 18">
            <a:extLst>
              <a:ext uri="{FF2B5EF4-FFF2-40B4-BE49-F238E27FC236}">
                <a16:creationId xmlns:a16="http://schemas.microsoft.com/office/drawing/2014/main" id="{2426F731-5ABC-F942-9EB9-D295786738D0}"/>
              </a:ext>
            </a:extLst>
          </p:cNvPr>
          <p:cNvSpPr txBox="1"/>
          <p:nvPr/>
        </p:nvSpPr>
        <p:spPr>
          <a:xfrm>
            <a:off x="3200280" y="4823848"/>
            <a:ext cx="1095172" cy="461665"/>
          </a:xfrm>
          <a:prstGeom prst="rect">
            <a:avLst/>
          </a:prstGeom>
          <a:noFill/>
        </p:spPr>
        <p:txBody>
          <a:bodyPr wrap="none" rtlCol="0">
            <a:spAutoFit/>
          </a:bodyPr>
          <a:lstStyle/>
          <a:p>
            <a:r>
              <a:rPr lang="en-QA" sz="2400" b="1" dirty="0">
                <a:solidFill>
                  <a:srgbClr val="00B050"/>
                </a:solidFill>
              </a:rPr>
              <a:t>Phase I</a:t>
            </a:r>
          </a:p>
        </p:txBody>
      </p:sp>
      <p:sp>
        <p:nvSpPr>
          <p:cNvPr id="20" name="Right Bracket 19">
            <a:extLst>
              <a:ext uri="{FF2B5EF4-FFF2-40B4-BE49-F238E27FC236}">
                <a16:creationId xmlns:a16="http://schemas.microsoft.com/office/drawing/2014/main" id="{DBEDF1B2-C3D3-6C4A-9464-4C245562B731}"/>
              </a:ext>
            </a:extLst>
          </p:cNvPr>
          <p:cNvSpPr/>
          <p:nvPr/>
        </p:nvSpPr>
        <p:spPr>
          <a:xfrm rot="5400000">
            <a:off x="7745072" y="1760885"/>
            <a:ext cx="208807" cy="5738439"/>
          </a:xfrm>
          <a:prstGeom prst="rightBracket">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21" name="TextBox 20">
            <a:extLst>
              <a:ext uri="{FF2B5EF4-FFF2-40B4-BE49-F238E27FC236}">
                <a16:creationId xmlns:a16="http://schemas.microsoft.com/office/drawing/2014/main" id="{7FEF13DD-8FBF-1A4E-8C63-5D9A1F7093CB}"/>
              </a:ext>
            </a:extLst>
          </p:cNvPr>
          <p:cNvSpPr txBox="1"/>
          <p:nvPr/>
        </p:nvSpPr>
        <p:spPr>
          <a:xfrm>
            <a:off x="7587747" y="4852050"/>
            <a:ext cx="1176925" cy="461665"/>
          </a:xfrm>
          <a:prstGeom prst="rect">
            <a:avLst/>
          </a:prstGeom>
          <a:noFill/>
        </p:spPr>
        <p:txBody>
          <a:bodyPr wrap="none" rtlCol="0">
            <a:spAutoFit/>
          </a:bodyPr>
          <a:lstStyle/>
          <a:p>
            <a:r>
              <a:rPr lang="en-QA" sz="2400" b="1" dirty="0">
                <a:solidFill>
                  <a:srgbClr val="FFC000"/>
                </a:solidFill>
              </a:rPr>
              <a:t>Phase II</a:t>
            </a:r>
          </a:p>
        </p:txBody>
      </p:sp>
      <p:sp>
        <p:nvSpPr>
          <p:cNvPr id="22" name="TextBox 21">
            <a:extLst>
              <a:ext uri="{FF2B5EF4-FFF2-40B4-BE49-F238E27FC236}">
                <a16:creationId xmlns:a16="http://schemas.microsoft.com/office/drawing/2014/main" id="{CA9882D3-670A-BA4F-9485-BFB672B9D8B7}"/>
              </a:ext>
            </a:extLst>
          </p:cNvPr>
          <p:cNvSpPr txBox="1"/>
          <p:nvPr/>
        </p:nvSpPr>
        <p:spPr>
          <a:xfrm>
            <a:off x="9540311" y="2750044"/>
            <a:ext cx="1018227" cy="400110"/>
          </a:xfrm>
          <a:prstGeom prst="rect">
            <a:avLst/>
          </a:prstGeom>
          <a:noFill/>
        </p:spPr>
        <p:txBody>
          <a:bodyPr wrap="none" rtlCol="0">
            <a:spAutoFit/>
          </a:bodyPr>
          <a:lstStyle/>
          <a:p>
            <a:r>
              <a:rPr lang="en-QA" sz="2000" b="1" dirty="0"/>
              <a:t>Output:</a:t>
            </a:r>
          </a:p>
        </p:txBody>
      </p:sp>
      <p:sp>
        <p:nvSpPr>
          <p:cNvPr id="23" name="Right Bracket 22">
            <a:extLst>
              <a:ext uri="{FF2B5EF4-FFF2-40B4-BE49-F238E27FC236}">
                <a16:creationId xmlns:a16="http://schemas.microsoft.com/office/drawing/2014/main" id="{C7F10AC9-4660-B644-B1AE-BCF4A329701E}"/>
              </a:ext>
            </a:extLst>
          </p:cNvPr>
          <p:cNvSpPr/>
          <p:nvPr/>
        </p:nvSpPr>
        <p:spPr>
          <a:xfrm rot="5400000">
            <a:off x="5545876" y="466986"/>
            <a:ext cx="491615" cy="9854022"/>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24" name="TextBox 23">
            <a:extLst>
              <a:ext uri="{FF2B5EF4-FFF2-40B4-BE49-F238E27FC236}">
                <a16:creationId xmlns:a16="http://schemas.microsoft.com/office/drawing/2014/main" id="{CA3BBC5E-4E97-3349-AD84-F1F1EB4A1FCC}"/>
              </a:ext>
            </a:extLst>
          </p:cNvPr>
          <p:cNvSpPr txBox="1"/>
          <p:nvPr/>
        </p:nvSpPr>
        <p:spPr>
          <a:xfrm>
            <a:off x="2191222" y="5761440"/>
            <a:ext cx="7739106" cy="830997"/>
          </a:xfrm>
          <a:prstGeom prst="rect">
            <a:avLst/>
          </a:prstGeom>
          <a:noFill/>
        </p:spPr>
        <p:txBody>
          <a:bodyPr wrap="none" rtlCol="0">
            <a:spAutoFit/>
          </a:bodyPr>
          <a:lstStyle/>
          <a:p>
            <a:pPr algn="ctr"/>
            <a:r>
              <a:rPr lang="en-QA" sz="2400" b="1" dirty="0">
                <a:solidFill>
                  <a:srgbClr val="00B0F0"/>
                </a:solidFill>
              </a:rPr>
              <a:t>Central Dogma </a:t>
            </a:r>
          </a:p>
          <a:p>
            <a:pPr algn="ctr"/>
            <a:r>
              <a:rPr lang="en-QA" sz="2400" dirty="0"/>
              <a:t>(i.e., </a:t>
            </a:r>
            <a:r>
              <a:rPr lang="en-QA" sz="2400" b="1" dirty="0"/>
              <a:t>DNA </a:t>
            </a:r>
            <a:r>
              <a:rPr lang="en-QA" sz="2400" b="1" dirty="0">
                <a:sym typeface="Wingdings" pitchFamily="2" charset="2"/>
              </a:rPr>
              <a:t> RNA  Protein </a:t>
            </a:r>
            <a:r>
              <a:rPr lang="en-QA" sz="2400" dirty="0">
                <a:sym typeface="Wingdings" pitchFamily="2" charset="2"/>
              </a:rPr>
              <a:t>directional flow of information)</a:t>
            </a:r>
            <a:endParaRPr lang="en-QA" sz="2400" dirty="0"/>
          </a:p>
        </p:txBody>
      </p:sp>
    </p:spTree>
    <p:extLst>
      <p:ext uri="{BB962C8B-B14F-4D97-AF65-F5344CB8AC3E}">
        <p14:creationId xmlns:p14="http://schemas.microsoft.com/office/powerpoint/2010/main" val="276537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down)">
                                      <p:cBhvr>
                                        <p:cTn id="60" dur="500"/>
                                        <p:tgtEl>
                                          <p:spTgt spid="23"/>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1" grpId="0"/>
      <p:bldP spid="13" grpId="0"/>
      <p:bldP spid="14" grpId="0" animBg="1"/>
      <p:bldP spid="17" grpId="0"/>
      <p:bldP spid="18" grpId="0" animBg="1"/>
      <p:bldP spid="19" grpId="0"/>
      <p:bldP spid="20" grpId="0" animBg="1"/>
      <p:bldP spid="21" grpId="0"/>
      <p:bldP spid="22" grpId="0"/>
      <p:bldP spid="23" grpId="0" animBg="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ADB67414-8E3F-EC4D-83CF-BF1CB24CCC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46" y="1690688"/>
            <a:ext cx="10515600" cy="50006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ACCACDF-BE90-3F42-9549-B30AC5E96CD7}"/>
              </a:ext>
            </a:extLst>
          </p:cNvPr>
          <p:cNvSpPr>
            <a:spLocks noGrp="1"/>
          </p:cNvSpPr>
          <p:nvPr>
            <p:ph type="title"/>
          </p:nvPr>
        </p:nvSpPr>
        <p:spPr/>
        <p:txBody>
          <a:bodyPr/>
          <a:lstStyle/>
          <a:p>
            <a:pPr algn="ctr"/>
            <a:r>
              <a:rPr lang="en-QA" dirty="0"/>
              <a:t>Gene Expression &amp; Central Dogma</a:t>
            </a:r>
          </a:p>
        </p:txBody>
      </p:sp>
      <p:sp>
        <p:nvSpPr>
          <p:cNvPr id="5" name="TextBox 4">
            <a:extLst>
              <a:ext uri="{FF2B5EF4-FFF2-40B4-BE49-F238E27FC236}">
                <a16:creationId xmlns:a16="http://schemas.microsoft.com/office/drawing/2014/main" id="{8F1B3B91-2FE0-9D49-B1AA-5339BF3027BD}"/>
              </a:ext>
            </a:extLst>
          </p:cNvPr>
          <p:cNvSpPr txBox="1"/>
          <p:nvPr/>
        </p:nvSpPr>
        <p:spPr>
          <a:xfrm>
            <a:off x="1047820" y="2831585"/>
            <a:ext cx="1015021" cy="400110"/>
          </a:xfrm>
          <a:prstGeom prst="rect">
            <a:avLst/>
          </a:prstGeom>
          <a:noFill/>
        </p:spPr>
        <p:txBody>
          <a:bodyPr wrap="none" rtlCol="0">
            <a:spAutoFit/>
          </a:bodyPr>
          <a:lstStyle/>
          <a:p>
            <a:r>
              <a:rPr lang="en-QA" sz="2000" b="1" dirty="0"/>
              <a:t>Phase I:</a:t>
            </a:r>
          </a:p>
        </p:txBody>
      </p:sp>
      <p:sp>
        <p:nvSpPr>
          <p:cNvPr id="25" name="TextBox 24">
            <a:extLst>
              <a:ext uri="{FF2B5EF4-FFF2-40B4-BE49-F238E27FC236}">
                <a16:creationId xmlns:a16="http://schemas.microsoft.com/office/drawing/2014/main" id="{F24B82CC-956C-4645-9B39-E207A26487D1}"/>
              </a:ext>
            </a:extLst>
          </p:cNvPr>
          <p:cNvSpPr txBox="1"/>
          <p:nvPr/>
        </p:nvSpPr>
        <p:spPr>
          <a:xfrm>
            <a:off x="1047819" y="4822216"/>
            <a:ext cx="1083951" cy="400110"/>
          </a:xfrm>
          <a:prstGeom prst="rect">
            <a:avLst/>
          </a:prstGeom>
          <a:noFill/>
        </p:spPr>
        <p:txBody>
          <a:bodyPr wrap="none" rtlCol="0">
            <a:spAutoFit/>
          </a:bodyPr>
          <a:lstStyle/>
          <a:p>
            <a:r>
              <a:rPr lang="en-QA" sz="2000" b="1" dirty="0"/>
              <a:t>Phase II:</a:t>
            </a:r>
          </a:p>
        </p:txBody>
      </p:sp>
      <p:sp>
        <p:nvSpPr>
          <p:cNvPr id="7" name="Oval 6">
            <a:extLst>
              <a:ext uri="{FF2B5EF4-FFF2-40B4-BE49-F238E27FC236}">
                <a16:creationId xmlns:a16="http://schemas.microsoft.com/office/drawing/2014/main" id="{8AC67410-EE53-464E-94D3-0FC4BCFF5A09}"/>
              </a:ext>
            </a:extLst>
          </p:cNvPr>
          <p:cNvSpPr/>
          <p:nvPr/>
        </p:nvSpPr>
        <p:spPr>
          <a:xfrm>
            <a:off x="6008043" y="3741752"/>
            <a:ext cx="273600" cy="277792"/>
          </a:xfrm>
          <a:prstGeom prst="ellipse">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cxnSp>
        <p:nvCxnSpPr>
          <p:cNvPr id="30" name="Straight Arrow Connector 29">
            <a:extLst>
              <a:ext uri="{FF2B5EF4-FFF2-40B4-BE49-F238E27FC236}">
                <a16:creationId xmlns:a16="http://schemas.microsoft.com/office/drawing/2014/main" id="{EF18FD9B-BFCC-6A4F-99A6-14574725A0B1}"/>
              </a:ext>
            </a:extLst>
          </p:cNvPr>
          <p:cNvCxnSpPr>
            <a:stCxn id="7" idx="6"/>
          </p:cNvCxnSpPr>
          <p:nvPr/>
        </p:nvCxnSpPr>
        <p:spPr>
          <a:xfrm flipV="1">
            <a:off x="6281643" y="3065679"/>
            <a:ext cx="3198806" cy="814969"/>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E07A85A-CB30-0F4E-B52F-15DBBD3A154C}"/>
              </a:ext>
            </a:extLst>
          </p:cNvPr>
          <p:cNvSpPr txBox="1"/>
          <p:nvPr/>
        </p:nvSpPr>
        <p:spPr>
          <a:xfrm>
            <a:off x="9513092" y="2693085"/>
            <a:ext cx="2202334" cy="923330"/>
          </a:xfrm>
          <a:prstGeom prst="rect">
            <a:avLst/>
          </a:prstGeom>
          <a:noFill/>
        </p:spPr>
        <p:txBody>
          <a:bodyPr wrap="none" rtlCol="0">
            <a:spAutoFit/>
          </a:bodyPr>
          <a:lstStyle/>
          <a:p>
            <a:r>
              <a:rPr lang="en-US" b="1" dirty="0"/>
              <a:t>Uracil</a:t>
            </a:r>
            <a:r>
              <a:rPr lang="en-US" dirty="0"/>
              <a:t> (</a:t>
            </a:r>
            <a:r>
              <a:rPr lang="en-US" b="1" dirty="0"/>
              <a:t>U</a:t>
            </a:r>
            <a:r>
              <a:rPr lang="en-US" dirty="0"/>
              <a:t>)-- instead of</a:t>
            </a:r>
            <a:br>
              <a:rPr lang="en-US" dirty="0"/>
            </a:br>
            <a:r>
              <a:rPr lang="en-US" dirty="0"/>
              <a:t> </a:t>
            </a:r>
            <a:r>
              <a:rPr lang="en-US" b="1" dirty="0"/>
              <a:t>Thymine</a:t>
            </a:r>
            <a:r>
              <a:rPr lang="en-US" dirty="0"/>
              <a:t> (T)-- pairs </a:t>
            </a:r>
            <a:br>
              <a:rPr lang="en-US" dirty="0"/>
            </a:br>
            <a:r>
              <a:rPr lang="en-US" dirty="0"/>
              <a:t>with </a:t>
            </a:r>
            <a:r>
              <a:rPr lang="en-US" b="1" dirty="0"/>
              <a:t>Adenine </a:t>
            </a:r>
            <a:r>
              <a:rPr lang="en-US" dirty="0"/>
              <a:t>(</a:t>
            </a:r>
            <a:r>
              <a:rPr lang="en-US" b="1" dirty="0"/>
              <a:t>A</a:t>
            </a:r>
            <a:r>
              <a:rPr lang="en-US" dirty="0"/>
              <a:t>)</a:t>
            </a:r>
            <a:endParaRPr lang="en-QA" dirty="0"/>
          </a:p>
        </p:txBody>
      </p:sp>
    </p:spTree>
    <p:extLst>
      <p:ext uri="{BB962C8B-B14F-4D97-AF65-F5344CB8AC3E}">
        <p14:creationId xmlns:p14="http://schemas.microsoft.com/office/powerpoint/2010/main" val="316998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ACDF-BE90-3F42-9549-B30AC5E96CD7}"/>
              </a:ext>
            </a:extLst>
          </p:cNvPr>
          <p:cNvSpPr>
            <a:spLocks noGrp="1"/>
          </p:cNvSpPr>
          <p:nvPr>
            <p:ph type="title"/>
          </p:nvPr>
        </p:nvSpPr>
        <p:spPr/>
        <p:txBody>
          <a:bodyPr/>
          <a:lstStyle/>
          <a:p>
            <a:pPr algn="ctr"/>
            <a:r>
              <a:rPr lang="en-QA" dirty="0"/>
              <a:t>Phase I:  Transcription </a:t>
            </a:r>
          </a:p>
        </p:txBody>
      </p:sp>
      <p:sp>
        <p:nvSpPr>
          <p:cNvPr id="3" name="Content Placeholder 2">
            <a:extLst>
              <a:ext uri="{FF2B5EF4-FFF2-40B4-BE49-F238E27FC236}">
                <a16:creationId xmlns:a16="http://schemas.microsoft.com/office/drawing/2014/main" id="{09840670-82F3-B049-8E7C-040CC7F6AC1C}"/>
              </a:ext>
            </a:extLst>
          </p:cNvPr>
          <p:cNvSpPr>
            <a:spLocks noGrp="1"/>
          </p:cNvSpPr>
          <p:nvPr>
            <p:ph idx="1"/>
          </p:nvPr>
        </p:nvSpPr>
        <p:spPr/>
        <p:txBody>
          <a:bodyPr>
            <a:normAutofit/>
          </a:bodyPr>
          <a:lstStyle/>
          <a:p>
            <a:r>
              <a:rPr lang="en-US" dirty="0"/>
              <a:t>There are two major differences between DNA and RNA:</a:t>
            </a:r>
          </a:p>
          <a:p>
            <a:pPr marL="914400" lvl="1" indent="-457200">
              <a:buFont typeface="+mj-lt"/>
              <a:buAutoNum type="arabicPeriod"/>
            </a:pPr>
            <a:r>
              <a:rPr lang="en-US" dirty="0"/>
              <a:t>RNA molecules do not include the base thymine (T). Instead, they have a similar base known as uracil (U), which pairs with adenine</a:t>
            </a:r>
          </a:p>
          <a:p>
            <a:pPr marL="914400" lvl="1" indent="-457200">
              <a:buFont typeface="+mj-lt"/>
              <a:buAutoNum type="arabicPeriod"/>
            </a:pPr>
            <a:r>
              <a:rPr lang="en-US" dirty="0"/>
              <a:t>The sugar in an RNA nucleotide is ribose, while the sugar in DNA is deoxyribose</a:t>
            </a:r>
          </a:p>
        </p:txBody>
      </p:sp>
      <p:pic>
        <p:nvPicPr>
          <p:cNvPr id="10244" name="Picture 4" descr="DNA nucleotide: lacks a hydroxyl group on the 2' carbon of the sugar (i.e., sugar is deoxyribose). Bears a thymine base that has a methyl group attached to its ring.&#10;&#10;RNA nucleotide: has a hydroxyl group on the 2' carbon of the sugar (i.e., sugar is ribose). Bears a uracil base that is very similar in structure to thymine, but does not have a methyl group attached to the ring.">
            <a:extLst>
              <a:ext uri="{FF2B5EF4-FFF2-40B4-BE49-F238E27FC236}">
                <a16:creationId xmlns:a16="http://schemas.microsoft.com/office/drawing/2014/main" id="{23838BA6-5F1E-534D-85B4-2158938887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261" y="3531946"/>
            <a:ext cx="9688010" cy="2960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21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ACDF-BE90-3F42-9549-B30AC5E96CD7}"/>
              </a:ext>
            </a:extLst>
          </p:cNvPr>
          <p:cNvSpPr>
            <a:spLocks noGrp="1"/>
          </p:cNvSpPr>
          <p:nvPr>
            <p:ph type="title"/>
          </p:nvPr>
        </p:nvSpPr>
        <p:spPr/>
        <p:txBody>
          <a:bodyPr/>
          <a:lstStyle/>
          <a:p>
            <a:pPr algn="ctr"/>
            <a:r>
              <a:rPr lang="en-QA" dirty="0"/>
              <a:t>Phase I:  Transcription </a:t>
            </a:r>
          </a:p>
        </p:txBody>
      </p:sp>
      <p:sp>
        <p:nvSpPr>
          <p:cNvPr id="3" name="Content Placeholder 2">
            <a:extLst>
              <a:ext uri="{FF2B5EF4-FFF2-40B4-BE49-F238E27FC236}">
                <a16:creationId xmlns:a16="http://schemas.microsoft.com/office/drawing/2014/main" id="{09840670-82F3-B049-8E7C-040CC7F6AC1C}"/>
              </a:ext>
            </a:extLst>
          </p:cNvPr>
          <p:cNvSpPr>
            <a:spLocks noGrp="1"/>
          </p:cNvSpPr>
          <p:nvPr>
            <p:ph idx="1"/>
          </p:nvPr>
        </p:nvSpPr>
        <p:spPr/>
        <p:txBody>
          <a:bodyPr>
            <a:normAutofit/>
          </a:bodyPr>
          <a:lstStyle/>
          <a:p>
            <a:r>
              <a:rPr lang="en-US" dirty="0"/>
              <a:t>The main enzyme involved in transcription is </a:t>
            </a:r>
            <a:r>
              <a:rPr lang="en-US" b="1" dirty="0"/>
              <a:t>RNA polymerase</a:t>
            </a:r>
            <a:r>
              <a:rPr lang="en-US" dirty="0"/>
              <a:t>, which uses a single-stranded </a:t>
            </a:r>
            <a:r>
              <a:rPr lang="en-US" b="1" dirty="0"/>
              <a:t>DNA template </a:t>
            </a:r>
            <a:r>
              <a:rPr lang="en-US" dirty="0"/>
              <a:t>to synthesize a complementary strand of RNA</a:t>
            </a:r>
          </a:p>
          <a:p>
            <a:endParaRPr lang="en-US" dirty="0"/>
          </a:p>
          <a:p>
            <a:r>
              <a:rPr lang="en-US" dirty="0"/>
              <a:t>Specifically, RNA polymerase </a:t>
            </a:r>
            <a:br>
              <a:rPr lang="en-US" dirty="0"/>
            </a:br>
            <a:r>
              <a:rPr lang="en-US" dirty="0"/>
              <a:t>builds an RNA strand in </a:t>
            </a:r>
            <a:br>
              <a:rPr lang="en-US" dirty="0"/>
            </a:br>
            <a:r>
              <a:rPr lang="en-US" dirty="0"/>
              <a:t>the 5' to 3' direction, </a:t>
            </a:r>
            <a:br>
              <a:rPr lang="en-US" dirty="0"/>
            </a:br>
            <a:r>
              <a:rPr lang="en-US" dirty="0"/>
              <a:t>adding each new </a:t>
            </a:r>
            <a:br>
              <a:rPr lang="en-US" dirty="0"/>
            </a:br>
            <a:r>
              <a:rPr lang="en-US" dirty="0"/>
              <a:t>nucleotide to the 3’ </a:t>
            </a:r>
            <a:br>
              <a:rPr lang="en-US" dirty="0"/>
            </a:br>
            <a:r>
              <a:rPr lang="en-US" dirty="0"/>
              <a:t>end of the strand</a:t>
            </a:r>
          </a:p>
        </p:txBody>
      </p:sp>
      <p:pic>
        <p:nvPicPr>
          <p:cNvPr id="10242" name="Picture 2" descr="RNA polymerase synthesizes an RNA strand complementary to a template DNA strand. It synthesizes the RNA strand in the 5' to 3' direction, while reading the template DNA strand in the 3' to 5' direction. The template DNA strand and RNA strand are antiparallel.&#10;&#10;RNA transcript: 5'-UGGUAGU...-3' (dots indicate where nucleotides are still being added at 3' end)&#10;DNA template: 3'-ACCATCAGTC-5'">
            <a:extLst>
              <a:ext uri="{FF2B5EF4-FFF2-40B4-BE49-F238E27FC236}">
                <a16:creationId xmlns:a16="http://schemas.microsoft.com/office/drawing/2014/main" id="{F4708C34-BB1A-5E43-9A11-7666216EF6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760" y="2932796"/>
            <a:ext cx="8380070" cy="3560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94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ACDF-BE90-3F42-9549-B30AC5E96CD7}"/>
              </a:ext>
            </a:extLst>
          </p:cNvPr>
          <p:cNvSpPr>
            <a:spLocks noGrp="1"/>
          </p:cNvSpPr>
          <p:nvPr>
            <p:ph type="title"/>
          </p:nvPr>
        </p:nvSpPr>
        <p:spPr/>
        <p:txBody>
          <a:bodyPr/>
          <a:lstStyle/>
          <a:p>
            <a:pPr algn="ctr"/>
            <a:r>
              <a:rPr lang="en-QA" dirty="0"/>
              <a:t>Phase II:  Translation </a:t>
            </a:r>
          </a:p>
        </p:txBody>
      </p:sp>
      <p:sp>
        <p:nvSpPr>
          <p:cNvPr id="3" name="Content Placeholder 2">
            <a:extLst>
              <a:ext uri="{FF2B5EF4-FFF2-40B4-BE49-F238E27FC236}">
                <a16:creationId xmlns:a16="http://schemas.microsoft.com/office/drawing/2014/main" id="{09840670-82F3-B049-8E7C-040CC7F6AC1C}"/>
              </a:ext>
            </a:extLst>
          </p:cNvPr>
          <p:cNvSpPr>
            <a:spLocks noGrp="1"/>
          </p:cNvSpPr>
          <p:nvPr>
            <p:ph idx="1"/>
          </p:nvPr>
        </p:nvSpPr>
        <p:spPr/>
        <p:txBody>
          <a:bodyPr>
            <a:normAutofit/>
          </a:bodyPr>
          <a:lstStyle/>
          <a:p>
            <a:r>
              <a:rPr lang="en-US" dirty="0"/>
              <a:t>During translation, the nucleotides of the mRNA are read in triplets (groups of three) called </a:t>
            </a:r>
            <a:r>
              <a:rPr lang="en-US" b="1" dirty="0"/>
              <a:t>codons</a:t>
            </a:r>
            <a:endParaRPr lang="en-US" dirty="0"/>
          </a:p>
        </p:txBody>
      </p:sp>
      <p:pic>
        <p:nvPicPr>
          <p:cNvPr id="12290" name="Picture 2">
            <a:extLst>
              <a:ext uri="{FF2B5EF4-FFF2-40B4-BE49-F238E27FC236}">
                <a16:creationId xmlns:a16="http://schemas.microsoft.com/office/drawing/2014/main" id="{F66A1231-7AB9-D245-A243-4DD24E2D19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83426"/>
            <a:ext cx="12192000" cy="25923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89555E1-E22A-E142-961D-9DB36C4E20F8}"/>
              </a:ext>
            </a:extLst>
          </p:cNvPr>
          <p:cNvSpPr txBox="1"/>
          <p:nvPr/>
        </p:nvSpPr>
        <p:spPr>
          <a:xfrm>
            <a:off x="972273" y="3429000"/>
            <a:ext cx="1055417" cy="400110"/>
          </a:xfrm>
          <a:prstGeom prst="rect">
            <a:avLst/>
          </a:prstGeom>
          <a:noFill/>
        </p:spPr>
        <p:txBody>
          <a:bodyPr wrap="none" rtlCol="0">
            <a:spAutoFit/>
          </a:bodyPr>
          <a:lstStyle/>
          <a:p>
            <a:r>
              <a:rPr lang="en-QA" sz="2000" b="1" dirty="0"/>
              <a:t>A codon</a:t>
            </a:r>
          </a:p>
        </p:txBody>
      </p:sp>
      <p:cxnSp>
        <p:nvCxnSpPr>
          <p:cNvPr id="6" name="Curved Connector 5">
            <a:extLst>
              <a:ext uri="{FF2B5EF4-FFF2-40B4-BE49-F238E27FC236}">
                <a16:creationId xmlns:a16="http://schemas.microsoft.com/office/drawing/2014/main" id="{5D4FD319-F140-DA49-9F02-0AC42164663C}"/>
              </a:ext>
            </a:extLst>
          </p:cNvPr>
          <p:cNvCxnSpPr/>
          <p:nvPr/>
        </p:nvCxnSpPr>
        <p:spPr>
          <a:xfrm rot="10800000" flipV="1">
            <a:off x="2199190" y="3429000"/>
            <a:ext cx="1284790" cy="228600"/>
          </a:xfrm>
          <a:prstGeom prst="curvedConnector3">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A1B2F74-8738-F640-A9CC-22EBB5AC74E2}"/>
              </a:ext>
            </a:extLst>
          </p:cNvPr>
          <p:cNvSpPr txBox="1"/>
          <p:nvPr/>
        </p:nvSpPr>
        <p:spPr>
          <a:xfrm>
            <a:off x="798653" y="4679496"/>
            <a:ext cx="1701107" cy="400110"/>
          </a:xfrm>
          <a:prstGeom prst="rect">
            <a:avLst/>
          </a:prstGeom>
          <a:noFill/>
        </p:spPr>
        <p:txBody>
          <a:bodyPr wrap="none" rtlCol="0">
            <a:spAutoFit/>
          </a:bodyPr>
          <a:lstStyle/>
          <a:p>
            <a:r>
              <a:rPr lang="en-QA" sz="2000" b="1" dirty="0"/>
              <a:t>An amino acid</a:t>
            </a:r>
          </a:p>
        </p:txBody>
      </p:sp>
      <p:cxnSp>
        <p:nvCxnSpPr>
          <p:cNvPr id="9" name="Curved Connector 8">
            <a:extLst>
              <a:ext uri="{FF2B5EF4-FFF2-40B4-BE49-F238E27FC236}">
                <a16:creationId xmlns:a16="http://schemas.microsoft.com/office/drawing/2014/main" id="{CF51A2DA-1449-C34E-A4E7-ECFA319523BB}"/>
              </a:ext>
            </a:extLst>
          </p:cNvPr>
          <p:cNvCxnSpPr/>
          <p:nvPr/>
        </p:nvCxnSpPr>
        <p:spPr>
          <a:xfrm rot="10800000" flipV="1">
            <a:off x="2523282" y="4643906"/>
            <a:ext cx="960699" cy="229036"/>
          </a:xfrm>
          <a:prstGeom prst="curvedConnector3">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E74971A-6CB9-D946-8C6F-52A3352C48E9}"/>
              </a:ext>
            </a:extLst>
          </p:cNvPr>
          <p:cNvSpPr txBox="1"/>
          <p:nvPr/>
        </p:nvSpPr>
        <p:spPr>
          <a:xfrm>
            <a:off x="8747618" y="2459504"/>
            <a:ext cx="3486532" cy="1938992"/>
          </a:xfrm>
          <a:prstGeom prst="rect">
            <a:avLst/>
          </a:prstGeom>
          <a:noFill/>
        </p:spPr>
        <p:txBody>
          <a:bodyPr wrap="none" rtlCol="0">
            <a:spAutoFit/>
          </a:bodyPr>
          <a:lstStyle/>
          <a:p>
            <a:r>
              <a:rPr lang="en-QA" sz="2000" dirty="0"/>
              <a:t>Mapping between any </a:t>
            </a:r>
          </a:p>
          <a:p>
            <a:r>
              <a:rPr lang="en-US" sz="2000" dirty="0"/>
              <a:t>c</a:t>
            </a:r>
            <a:r>
              <a:rPr lang="en-QA" sz="2000" dirty="0"/>
              <a:t>odon </a:t>
            </a:r>
            <a:r>
              <a:rPr lang="en-US" sz="2000" dirty="0"/>
              <a:t>a</a:t>
            </a:r>
            <a:r>
              <a:rPr lang="en-QA" sz="2000" dirty="0"/>
              <a:t>nd amino acid </a:t>
            </a:r>
            <a:br>
              <a:rPr lang="en-QA" sz="2000" dirty="0"/>
            </a:br>
            <a:r>
              <a:rPr lang="en-QA" sz="2000" dirty="0"/>
              <a:t>happens through the </a:t>
            </a:r>
            <a:br>
              <a:rPr lang="en-QA" sz="2000" dirty="0"/>
            </a:br>
            <a:r>
              <a:rPr lang="en-QA" sz="2000" b="1" i="1" dirty="0">
                <a:solidFill>
                  <a:srgbClr val="00B0F0"/>
                </a:solidFill>
              </a:rPr>
              <a:t>genetic code </a:t>
            </a:r>
            <a:r>
              <a:rPr lang="en-QA" sz="2000" dirty="0"/>
              <a:t>(captured in</a:t>
            </a:r>
            <a:br>
              <a:rPr lang="en-QA" sz="2000" dirty="0"/>
            </a:br>
            <a:r>
              <a:rPr lang="en-QA" sz="2000" dirty="0"/>
              <a:t>an</a:t>
            </a:r>
            <a:r>
              <a:rPr lang="en-QA" sz="2000" i="1" dirty="0"/>
              <a:t> amino acid translation </a:t>
            </a:r>
            <a:r>
              <a:rPr lang="en-US" sz="2000" i="1" dirty="0"/>
              <a:t>t</a:t>
            </a:r>
            <a:r>
              <a:rPr lang="en-QA" sz="2000" i="1" dirty="0"/>
              <a:t>able </a:t>
            </a:r>
            <a:br>
              <a:rPr lang="en-QA" sz="2000" i="1" dirty="0"/>
            </a:br>
            <a:r>
              <a:rPr lang="en-QA" sz="2000" dirty="0"/>
              <a:t>or</a:t>
            </a:r>
            <a:r>
              <a:rPr lang="en-QA" sz="2000" i="1" dirty="0"/>
              <a:t> circular diagram</a:t>
            </a:r>
            <a:r>
              <a:rPr lang="en-QA" sz="2000" dirty="0"/>
              <a:t>)</a:t>
            </a:r>
          </a:p>
        </p:txBody>
      </p:sp>
      <p:cxnSp>
        <p:nvCxnSpPr>
          <p:cNvPr id="12" name="Curved Connector 11">
            <a:extLst>
              <a:ext uri="{FF2B5EF4-FFF2-40B4-BE49-F238E27FC236}">
                <a16:creationId xmlns:a16="http://schemas.microsoft.com/office/drawing/2014/main" id="{EA78F8F4-C313-3042-B182-B627786A7C40}"/>
              </a:ext>
            </a:extLst>
          </p:cNvPr>
          <p:cNvCxnSpPr/>
          <p:nvPr/>
        </p:nvCxnSpPr>
        <p:spPr>
          <a:xfrm flipV="1">
            <a:off x="6597570" y="3543300"/>
            <a:ext cx="2025569" cy="255032"/>
          </a:xfrm>
          <a:prstGeom prst="curvedConnector3">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34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right)">
                                      <p:cBhvr>
                                        <p:cTn id="23" dur="500"/>
                                        <p:tgtEl>
                                          <p:spTgt spid="9"/>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righ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A8D0B2C7-9057-7247-B1DA-4C4B0E616A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158" r="41638"/>
          <a:stretch/>
        </p:blipFill>
        <p:spPr bwMode="auto">
          <a:xfrm>
            <a:off x="1041722" y="2719925"/>
            <a:ext cx="4048245" cy="25923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ACCACDF-BE90-3F42-9549-B30AC5E96CD7}"/>
              </a:ext>
            </a:extLst>
          </p:cNvPr>
          <p:cNvSpPr>
            <a:spLocks noGrp="1"/>
          </p:cNvSpPr>
          <p:nvPr>
            <p:ph type="title"/>
          </p:nvPr>
        </p:nvSpPr>
        <p:spPr/>
        <p:txBody>
          <a:bodyPr/>
          <a:lstStyle/>
          <a:p>
            <a:pPr algn="ctr"/>
            <a:r>
              <a:rPr lang="en-QA" dirty="0"/>
              <a:t>Phase II:  Translation </a:t>
            </a:r>
          </a:p>
        </p:txBody>
      </p:sp>
      <p:pic>
        <p:nvPicPr>
          <p:cNvPr id="13314" name="Picture 2">
            <a:extLst>
              <a:ext uri="{FF2B5EF4-FFF2-40B4-BE49-F238E27FC236}">
                <a16:creationId xmlns:a16="http://schemas.microsoft.com/office/drawing/2014/main" id="{559C3BB8-D226-A04F-B61A-83CDEED0A7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9967" y="1825625"/>
            <a:ext cx="6704635" cy="438098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2C280279-FB25-534F-91C9-28E4F2404D2B}"/>
              </a:ext>
            </a:extLst>
          </p:cNvPr>
          <p:cNvSpPr/>
          <p:nvPr/>
        </p:nvSpPr>
        <p:spPr>
          <a:xfrm>
            <a:off x="7236434" y="1531864"/>
            <a:ext cx="2411699" cy="486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sp>
        <p:nvSpPr>
          <p:cNvPr id="15" name="Rectangle 14">
            <a:extLst>
              <a:ext uri="{FF2B5EF4-FFF2-40B4-BE49-F238E27FC236}">
                <a16:creationId xmlns:a16="http://schemas.microsoft.com/office/drawing/2014/main" id="{5959EEC3-E610-AB4F-9BB4-0578748F74EB}"/>
              </a:ext>
            </a:extLst>
          </p:cNvPr>
          <p:cNvSpPr/>
          <p:nvPr/>
        </p:nvSpPr>
        <p:spPr>
          <a:xfrm>
            <a:off x="5833639" y="2060294"/>
            <a:ext cx="1307939" cy="40511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QA" b="1" dirty="0"/>
              <a:t>U</a:t>
            </a:r>
          </a:p>
        </p:txBody>
      </p:sp>
      <p:sp>
        <p:nvSpPr>
          <p:cNvPr id="21" name="Rectangle 20">
            <a:extLst>
              <a:ext uri="{FF2B5EF4-FFF2-40B4-BE49-F238E27FC236}">
                <a16:creationId xmlns:a16="http://schemas.microsoft.com/office/drawing/2014/main" id="{059F1EF5-CDF0-5C48-926F-3BABD15A6B06}"/>
              </a:ext>
            </a:extLst>
          </p:cNvPr>
          <p:cNvSpPr/>
          <p:nvPr/>
        </p:nvSpPr>
        <p:spPr>
          <a:xfrm>
            <a:off x="7141578" y="2059107"/>
            <a:ext cx="1307939" cy="40511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QA" b="1" dirty="0"/>
              <a:t>C</a:t>
            </a:r>
          </a:p>
        </p:txBody>
      </p:sp>
      <p:sp>
        <p:nvSpPr>
          <p:cNvPr id="22" name="Rectangle 21">
            <a:extLst>
              <a:ext uri="{FF2B5EF4-FFF2-40B4-BE49-F238E27FC236}">
                <a16:creationId xmlns:a16="http://schemas.microsoft.com/office/drawing/2014/main" id="{2AE3D699-1B9A-5646-A0C1-5330599B5288}"/>
              </a:ext>
            </a:extLst>
          </p:cNvPr>
          <p:cNvSpPr/>
          <p:nvPr/>
        </p:nvSpPr>
        <p:spPr>
          <a:xfrm>
            <a:off x="8449517" y="2059107"/>
            <a:ext cx="1307939" cy="40511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QA" b="1" dirty="0"/>
              <a:t>A</a:t>
            </a:r>
          </a:p>
        </p:txBody>
      </p:sp>
      <p:sp>
        <p:nvSpPr>
          <p:cNvPr id="23" name="Rectangle 22">
            <a:extLst>
              <a:ext uri="{FF2B5EF4-FFF2-40B4-BE49-F238E27FC236}">
                <a16:creationId xmlns:a16="http://schemas.microsoft.com/office/drawing/2014/main" id="{298497A8-A16B-794A-A2BB-45F5A1C50E3B}"/>
              </a:ext>
            </a:extLst>
          </p:cNvPr>
          <p:cNvSpPr/>
          <p:nvPr/>
        </p:nvSpPr>
        <p:spPr>
          <a:xfrm>
            <a:off x="9757456" y="2054230"/>
            <a:ext cx="1307939" cy="40511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QA" b="1" dirty="0"/>
              <a:t>G</a:t>
            </a:r>
          </a:p>
        </p:txBody>
      </p:sp>
      <p:sp>
        <p:nvSpPr>
          <p:cNvPr id="24" name="Rectangle 23">
            <a:extLst>
              <a:ext uri="{FF2B5EF4-FFF2-40B4-BE49-F238E27FC236}">
                <a16:creationId xmlns:a16="http://schemas.microsoft.com/office/drawing/2014/main" id="{B787CC4B-5CAF-5A41-AD34-47AA60DF0588}"/>
              </a:ext>
            </a:extLst>
          </p:cNvPr>
          <p:cNvSpPr/>
          <p:nvPr/>
        </p:nvSpPr>
        <p:spPr>
          <a:xfrm rot="5400000">
            <a:off x="5179471" y="2745243"/>
            <a:ext cx="962406" cy="40511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QA" b="1" dirty="0"/>
              <a:t>U</a:t>
            </a:r>
          </a:p>
        </p:txBody>
      </p:sp>
      <p:sp>
        <p:nvSpPr>
          <p:cNvPr id="25" name="Rectangle 24">
            <a:extLst>
              <a:ext uri="{FF2B5EF4-FFF2-40B4-BE49-F238E27FC236}">
                <a16:creationId xmlns:a16="http://schemas.microsoft.com/office/drawing/2014/main" id="{834462B8-72AC-E745-A1BF-63EB8C4C1766}"/>
              </a:ext>
            </a:extLst>
          </p:cNvPr>
          <p:cNvSpPr/>
          <p:nvPr/>
        </p:nvSpPr>
        <p:spPr>
          <a:xfrm rot="5400000">
            <a:off x="5179471" y="3636831"/>
            <a:ext cx="962406" cy="40511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QA" b="1" dirty="0"/>
              <a:t>C</a:t>
            </a:r>
          </a:p>
        </p:txBody>
      </p:sp>
      <p:sp>
        <p:nvSpPr>
          <p:cNvPr id="26" name="Rectangle 25">
            <a:extLst>
              <a:ext uri="{FF2B5EF4-FFF2-40B4-BE49-F238E27FC236}">
                <a16:creationId xmlns:a16="http://schemas.microsoft.com/office/drawing/2014/main" id="{0D87D942-00D9-8843-91C2-585C1E421709}"/>
              </a:ext>
            </a:extLst>
          </p:cNvPr>
          <p:cNvSpPr/>
          <p:nvPr/>
        </p:nvSpPr>
        <p:spPr>
          <a:xfrm rot="5400000">
            <a:off x="5173050" y="4599237"/>
            <a:ext cx="962406" cy="40511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QA" b="1" dirty="0"/>
              <a:t>A</a:t>
            </a:r>
          </a:p>
        </p:txBody>
      </p:sp>
      <p:sp>
        <p:nvSpPr>
          <p:cNvPr id="27" name="Rectangle 26">
            <a:extLst>
              <a:ext uri="{FF2B5EF4-FFF2-40B4-BE49-F238E27FC236}">
                <a16:creationId xmlns:a16="http://schemas.microsoft.com/office/drawing/2014/main" id="{7531A0F5-AD05-5F4F-B64A-567BFAA728B3}"/>
              </a:ext>
            </a:extLst>
          </p:cNvPr>
          <p:cNvSpPr/>
          <p:nvPr/>
        </p:nvSpPr>
        <p:spPr>
          <a:xfrm rot="5400000">
            <a:off x="5167461" y="5523448"/>
            <a:ext cx="962406" cy="40511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QA" b="1" dirty="0"/>
              <a:t>G</a:t>
            </a:r>
          </a:p>
        </p:txBody>
      </p:sp>
      <p:sp>
        <p:nvSpPr>
          <p:cNvPr id="28" name="Rectangle 27">
            <a:extLst>
              <a:ext uri="{FF2B5EF4-FFF2-40B4-BE49-F238E27FC236}">
                <a16:creationId xmlns:a16="http://schemas.microsoft.com/office/drawing/2014/main" id="{028364A0-73E9-C24D-A055-733E6CCD96E5}"/>
              </a:ext>
            </a:extLst>
          </p:cNvPr>
          <p:cNvSpPr/>
          <p:nvPr/>
        </p:nvSpPr>
        <p:spPr>
          <a:xfrm rot="16200000">
            <a:off x="3927457" y="4135758"/>
            <a:ext cx="2411699" cy="405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sp>
        <p:nvSpPr>
          <p:cNvPr id="29" name="Rectangle 28">
            <a:extLst>
              <a:ext uri="{FF2B5EF4-FFF2-40B4-BE49-F238E27FC236}">
                <a16:creationId xmlns:a16="http://schemas.microsoft.com/office/drawing/2014/main" id="{71D515E2-E7DA-4B4E-9E6C-08E2120B6E7C}"/>
              </a:ext>
            </a:extLst>
          </p:cNvPr>
          <p:cNvSpPr/>
          <p:nvPr/>
        </p:nvSpPr>
        <p:spPr>
          <a:xfrm rot="16200000">
            <a:off x="10590767" y="4307019"/>
            <a:ext cx="2411699" cy="405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sp>
        <p:nvSpPr>
          <p:cNvPr id="30" name="TextBox 29">
            <a:extLst>
              <a:ext uri="{FF2B5EF4-FFF2-40B4-BE49-F238E27FC236}">
                <a16:creationId xmlns:a16="http://schemas.microsoft.com/office/drawing/2014/main" id="{248BD32B-BCA4-C441-896F-1D357FDCAE35}"/>
              </a:ext>
            </a:extLst>
          </p:cNvPr>
          <p:cNvSpPr txBox="1"/>
          <p:nvPr/>
        </p:nvSpPr>
        <p:spPr>
          <a:xfrm rot="16200000">
            <a:off x="4643731" y="3982099"/>
            <a:ext cx="1210909" cy="369332"/>
          </a:xfrm>
          <a:prstGeom prst="rect">
            <a:avLst/>
          </a:prstGeom>
          <a:noFill/>
        </p:spPr>
        <p:txBody>
          <a:bodyPr wrap="none" rtlCol="0">
            <a:spAutoFit/>
          </a:bodyPr>
          <a:lstStyle/>
          <a:p>
            <a:r>
              <a:rPr lang="en-QA" b="1" dirty="0"/>
              <a:t>First Letter</a:t>
            </a:r>
          </a:p>
        </p:txBody>
      </p:sp>
      <p:sp>
        <p:nvSpPr>
          <p:cNvPr id="31" name="TextBox 30">
            <a:extLst>
              <a:ext uri="{FF2B5EF4-FFF2-40B4-BE49-F238E27FC236}">
                <a16:creationId xmlns:a16="http://schemas.microsoft.com/office/drawing/2014/main" id="{01650BFD-20CB-B34C-8B86-7EA42D51EE7C}"/>
              </a:ext>
            </a:extLst>
          </p:cNvPr>
          <p:cNvSpPr txBox="1"/>
          <p:nvPr/>
        </p:nvSpPr>
        <p:spPr>
          <a:xfrm>
            <a:off x="7715663" y="1621294"/>
            <a:ext cx="1490857" cy="369332"/>
          </a:xfrm>
          <a:prstGeom prst="rect">
            <a:avLst/>
          </a:prstGeom>
          <a:noFill/>
        </p:spPr>
        <p:txBody>
          <a:bodyPr wrap="none" rtlCol="0">
            <a:spAutoFit/>
          </a:bodyPr>
          <a:lstStyle/>
          <a:p>
            <a:r>
              <a:rPr lang="en-QA" b="1" dirty="0"/>
              <a:t>Second Letter</a:t>
            </a:r>
          </a:p>
        </p:txBody>
      </p:sp>
      <p:sp>
        <p:nvSpPr>
          <p:cNvPr id="32" name="TextBox 31">
            <a:extLst>
              <a:ext uri="{FF2B5EF4-FFF2-40B4-BE49-F238E27FC236}">
                <a16:creationId xmlns:a16="http://schemas.microsoft.com/office/drawing/2014/main" id="{C860BBB0-DF69-9945-8042-BC996A0FCF16}"/>
              </a:ext>
            </a:extLst>
          </p:cNvPr>
          <p:cNvSpPr txBox="1"/>
          <p:nvPr/>
        </p:nvSpPr>
        <p:spPr>
          <a:xfrm rot="16200000">
            <a:off x="11012304" y="3892749"/>
            <a:ext cx="1296830" cy="369332"/>
          </a:xfrm>
          <a:prstGeom prst="rect">
            <a:avLst/>
          </a:prstGeom>
          <a:noFill/>
        </p:spPr>
        <p:txBody>
          <a:bodyPr wrap="none" rtlCol="0">
            <a:spAutoFit/>
          </a:bodyPr>
          <a:lstStyle/>
          <a:p>
            <a:r>
              <a:rPr lang="en-QA" b="1" dirty="0"/>
              <a:t>Third Letter</a:t>
            </a:r>
          </a:p>
        </p:txBody>
      </p:sp>
      <p:sp>
        <p:nvSpPr>
          <p:cNvPr id="43" name="Rectangle 42">
            <a:extLst>
              <a:ext uri="{FF2B5EF4-FFF2-40B4-BE49-F238E27FC236}">
                <a16:creationId xmlns:a16="http://schemas.microsoft.com/office/drawing/2014/main" id="{FFB6ED86-8224-4346-B0A4-8C36E47E7CA3}"/>
              </a:ext>
            </a:extLst>
          </p:cNvPr>
          <p:cNvSpPr/>
          <p:nvPr/>
        </p:nvSpPr>
        <p:spPr>
          <a:xfrm>
            <a:off x="5833639" y="4320591"/>
            <a:ext cx="1307939" cy="924211"/>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sp>
        <p:nvSpPr>
          <p:cNvPr id="49" name="Oval 48">
            <a:extLst>
              <a:ext uri="{FF2B5EF4-FFF2-40B4-BE49-F238E27FC236}">
                <a16:creationId xmlns:a16="http://schemas.microsoft.com/office/drawing/2014/main" id="{A07D85F0-2F22-694F-821E-CA5EF115F6FA}"/>
              </a:ext>
            </a:extLst>
          </p:cNvPr>
          <p:cNvSpPr/>
          <p:nvPr/>
        </p:nvSpPr>
        <p:spPr>
          <a:xfrm>
            <a:off x="5840249" y="4953965"/>
            <a:ext cx="1278347" cy="230945"/>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cxnSp>
        <p:nvCxnSpPr>
          <p:cNvPr id="62" name="Curved Connector 61">
            <a:extLst>
              <a:ext uri="{FF2B5EF4-FFF2-40B4-BE49-F238E27FC236}">
                <a16:creationId xmlns:a16="http://schemas.microsoft.com/office/drawing/2014/main" id="{6BD40EF9-D05D-E94A-ADA6-B7F76CED001E}"/>
              </a:ext>
            </a:extLst>
          </p:cNvPr>
          <p:cNvCxnSpPr>
            <a:cxnSpLocks/>
            <a:stCxn id="49" idx="2"/>
          </p:cNvCxnSpPr>
          <p:nvPr/>
        </p:nvCxnSpPr>
        <p:spPr>
          <a:xfrm rot="10800000" flipV="1">
            <a:off x="1792005" y="5069437"/>
            <a:ext cx="4048245" cy="474727"/>
          </a:xfrm>
          <a:prstGeom prst="curvedConnector3">
            <a:avLst>
              <a:gd name="adj1" fmla="val 50000"/>
            </a:avLst>
          </a:prstGeom>
          <a:ln w="1905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2295" name="Straight Arrow Connector 12294">
            <a:extLst>
              <a:ext uri="{FF2B5EF4-FFF2-40B4-BE49-F238E27FC236}">
                <a16:creationId xmlns:a16="http://schemas.microsoft.com/office/drawing/2014/main" id="{819383DF-C6AE-5145-B6B3-94B4C625DBEF}"/>
              </a:ext>
            </a:extLst>
          </p:cNvPr>
          <p:cNvCxnSpPr/>
          <p:nvPr/>
        </p:nvCxnSpPr>
        <p:spPr>
          <a:xfrm flipV="1">
            <a:off x="1792005" y="5104551"/>
            <a:ext cx="0" cy="439614"/>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297" name="Rectangle 12296">
            <a:extLst>
              <a:ext uri="{FF2B5EF4-FFF2-40B4-BE49-F238E27FC236}">
                <a16:creationId xmlns:a16="http://schemas.microsoft.com/office/drawing/2014/main" id="{A315BA73-6D76-3641-B6BC-E4E534982E44}"/>
              </a:ext>
            </a:extLst>
          </p:cNvPr>
          <p:cNvSpPr/>
          <p:nvPr/>
        </p:nvSpPr>
        <p:spPr>
          <a:xfrm>
            <a:off x="1406226" y="3018686"/>
            <a:ext cx="877330" cy="42884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cxnSp>
        <p:nvCxnSpPr>
          <p:cNvPr id="12299" name="Straight Arrow Connector 12298">
            <a:extLst>
              <a:ext uri="{FF2B5EF4-FFF2-40B4-BE49-F238E27FC236}">
                <a16:creationId xmlns:a16="http://schemas.microsoft.com/office/drawing/2014/main" id="{7362067A-53B7-6444-91C8-8378DC1BE11D}"/>
              </a:ext>
            </a:extLst>
          </p:cNvPr>
          <p:cNvCxnSpPr>
            <a:stCxn id="12297" idx="3"/>
            <a:endCxn id="26" idx="2"/>
          </p:cNvCxnSpPr>
          <p:nvPr/>
        </p:nvCxnSpPr>
        <p:spPr>
          <a:xfrm>
            <a:off x="2283556" y="3233109"/>
            <a:ext cx="3168140" cy="1568685"/>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301" name="Straight Arrow Connector 12300">
            <a:extLst>
              <a:ext uri="{FF2B5EF4-FFF2-40B4-BE49-F238E27FC236}">
                <a16:creationId xmlns:a16="http://schemas.microsoft.com/office/drawing/2014/main" id="{12ECB8FE-62BE-6843-84E6-CF3CC25E4ADE}"/>
              </a:ext>
            </a:extLst>
          </p:cNvPr>
          <p:cNvCxnSpPr>
            <a:stCxn id="26" idx="2"/>
            <a:endCxn id="15" idx="2"/>
          </p:cNvCxnSpPr>
          <p:nvPr/>
        </p:nvCxnSpPr>
        <p:spPr>
          <a:xfrm flipV="1">
            <a:off x="5451696" y="2465408"/>
            <a:ext cx="1035913" cy="2336386"/>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303" name="Straight Arrow Connector 12302">
            <a:extLst>
              <a:ext uri="{FF2B5EF4-FFF2-40B4-BE49-F238E27FC236}">
                <a16:creationId xmlns:a16="http://schemas.microsoft.com/office/drawing/2014/main" id="{BBC3B89F-3273-2346-9365-ADDAA94658B0}"/>
              </a:ext>
            </a:extLst>
          </p:cNvPr>
          <p:cNvCxnSpPr/>
          <p:nvPr/>
        </p:nvCxnSpPr>
        <p:spPr>
          <a:xfrm>
            <a:off x="6528355" y="2466595"/>
            <a:ext cx="4660590" cy="2601771"/>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305" name="Straight Arrow Connector 12304">
            <a:extLst>
              <a:ext uri="{FF2B5EF4-FFF2-40B4-BE49-F238E27FC236}">
                <a16:creationId xmlns:a16="http://schemas.microsoft.com/office/drawing/2014/main" id="{EFF3894A-8622-0145-89AD-8A6DFD44AE0B}"/>
              </a:ext>
            </a:extLst>
          </p:cNvPr>
          <p:cNvCxnSpPr/>
          <p:nvPr/>
        </p:nvCxnSpPr>
        <p:spPr>
          <a:xfrm flipH="1">
            <a:off x="7141578" y="5068366"/>
            <a:ext cx="4047367" cy="0"/>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306" name="TextBox 12305">
            <a:extLst>
              <a:ext uri="{FF2B5EF4-FFF2-40B4-BE49-F238E27FC236}">
                <a16:creationId xmlns:a16="http://schemas.microsoft.com/office/drawing/2014/main" id="{36085D49-5BB8-0446-9092-825FCDB80903}"/>
              </a:ext>
            </a:extLst>
          </p:cNvPr>
          <p:cNvSpPr txBox="1"/>
          <p:nvPr/>
        </p:nvSpPr>
        <p:spPr>
          <a:xfrm>
            <a:off x="6827727" y="6358784"/>
            <a:ext cx="3266728" cy="400110"/>
          </a:xfrm>
          <a:prstGeom prst="rect">
            <a:avLst/>
          </a:prstGeom>
          <a:noFill/>
        </p:spPr>
        <p:txBody>
          <a:bodyPr wrap="none" rtlCol="0">
            <a:spAutoFit/>
          </a:bodyPr>
          <a:lstStyle/>
          <a:p>
            <a:r>
              <a:rPr lang="en-QA" sz="2000" b="1" dirty="0"/>
              <a:t>Amino Acid Translation </a:t>
            </a:r>
            <a:r>
              <a:rPr lang="en-US" sz="2000" b="1" dirty="0"/>
              <a:t>T</a:t>
            </a:r>
            <a:r>
              <a:rPr lang="en-QA" sz="2000" b="1" dirty="0"/>
              <a:t>able</a:t>
            </a:r>
          </a:p>
        </p:txBody>
      </p:sp>
    </p:spTree>
    <p:extLst>
      <p:ext uri="{BB962C8B-B14F-4D97-AF65-F5344CB8AC3E}">
        <p14:creationId xmlns:p14="http://schemas.microsoft.com/office/powerpoint/2010/main" val="375801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7"/>
                                        </p:tgtEl>
                                        <p:attrNameLst>
                                          <p:attrName>style.visibility</p:attrName>
                                        </p:attrNameLst>
                                      </p:cBhvr>
                                      <p:to>
                                        <p:strVal val="visible"/>
                                      </p:to>
                                    </p:set>
                                    <p:animEffect transition="in" filter="wipe(left)">
                                      <p:cBhvr>
                                        <p:cTn id="7" dur="500"/>
                                        <p:tgtEl>
                                          <p:spTgt spid="12297"/>
                                        </p:tgtEl>
                                      </p:cBhvr>
                                    </p:animEffect>
                                  </p:childTnLst>
                                </p:cTn>
                              </p:par>
                              <p:par>
                                <p:cTn id="8" presetID="22" presetClass="entr" presetSubtype="8" fill="hold" nodeType="withEffect">
                                  <p:stCondLst>
                                    <p:cond delay="0"/>
                                  </p:stCondLst>
                                  <p:childTnLst>
                                    <p:set>
                                      <p:cBhvr>
                                        <p:cTn id="9" dur="1" fill="hold">
                                          <p:stCondLst>
                                            <p:cond delay="0"/>
                                          </p:stCondLst>
                                        </p:cTn>
                                        <p:tgtEl>
                                          <p:spTgt spid="12299"/>
                                        </p:tgtEl>
                                        <p:attrNameLst>
                                          <p:attrName>style.visibility</p:attrName>
                                        </p:attrNameLst>
                                      </p:cBhvr>
                                      <p:to>
                                        <p:strVal val="visible"/>
                                      </p:to>
                                    </p:set>
                                    <p:animEffect transition="in" filter="wipe(left)">
                                      <p:cBhvr>
                                        <p:cTn id="10" dur="500"/>
                                        <p:tgtEl>
                                          <p:spTgt spid="1229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301"/>
                                        </p:tgtEl>
                                        <p:attrNameLst>
                                          <p:attrName>style.visibility</p:attrName>
                                        </p:attrNameLst>
                                      </p:cBhvr>
                                      <p:to>
                                        <p:strVal val="visible"/>
                                      </p:to>
                                    </p:set>
                                    <p:animEffect transition="in" filter="wipe(down)">
                                      <p:cBhvr>
                                        <p:cTn id="15" dur="500"/>
                                        <p:tgtEl>
                                          <p:spTgt spid="1230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barn(inVertical)">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2303"/>
                                        </p:tgtEl>
                                        <p:attrNameLst>
                                          <p:attrName>style.visibility</p:attrName>
                                        </p:attrNameLst>
                                      </p:cBhvr>
                                      <p:to>
                                        <p:strVal val="visible"/>
                                      </p:to>
                                    </p:set>
                                    <p:animEffect transition="in" filter="wipe(left)">
                                      <p:cBhvr>
                                        <p:cTn id="25" dur="500"/>
                                        <p:tgtEl>
                                          <p:spTgt spid="1230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2305"/>
                                        </p:tgtEl>
                                        <p:attrNameLst>
                                          <p:attrName>style.visibility</p:attrName>
                                        </p:attrNameLst>
                                      </p:cBhvr>
                                      <p:to>
                                        <p:strVal val="visible"/>
                                      </p:to>
                                    </p:set>
                                    <p:animEffect transition="in" filter="wipe(right)">
                                      <p:cBhvr>
                                        <p:cTn id="30" dur="500"/>
                                        <p:tgtEl>
                                          <p:spTgt spid="1230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wipe(right)">
                                      <p:cBhvr>
                                        <p:cTn id="35" dur="500"/>
                                        <p:tgtEl>
                                          <p:spTgt spid="49"/>
                                        </p:tgtEl>
                                      </p:cBhvr>
                                    </p:animEffect>
                                  </p:childTnLst>
                                </p:cTn>
                              </p:par>
                              <p:par>
                                <p:cTn id="36" presetID="22" presetClass="entr" presetSubtype="2" fill="hold" nodeType="with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wipe(right)">
                                      <p:cBhvr>
                                        <p:cTn id="38" dur="500"/>
                                        <p:tgtEl>
                                          <p:spTgt spid="62"/>
                                        </p:tgtEl>
                                      </p:cBhvr>
                                    </p:animEffect>
                                  </p:childTnLst>
                                </p:cTn>
                              </p:par>
                              <p:par>
                                <p:cTn id="39" presetID="22" presetClass="entr" presetSubtype="2" fill="hold" nodeType="withEffect">
                                  <p:stCondLst>
                                    <p:cond delay="0"/>
                                  </p:stCondLst>
                                  <p:childTnLst>
                                    <p:set>
                                      <p:cBhvr>
                                        <p:cTn id="40" dur="1" fill="hold">
                                          <p:stCondLst>
                                            <p:cond delay="0"/>
                                          </p:stCondLst>
                                        </p:cTn>
                                        <p:tgtEl>
                                          <p:spTgt spid="12295"/>
                                        </p:tgtEl>
                                        <p:attrNameLst>
                                          <p:attrName>style.visibility</p:attrName>
                                        </p:attrNameLst>
                                      </p:cBhvr>
                                      <p:to>
                                        <p:strVal val="visible"/>
                                      </p:to>
                                    </p:set>
                                    <p:animEffect transition="in" filter="wipe(right)">
                                      <p:cBhvr>
                                        <p:cTn id="41"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9" grpId="0" animBg="1"/>
      <p:bldP spid="1229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ACDF-BE90-3F42-9549-B30AC5E96CD7}"/>
              </a:ext>
            </a:extLst>
          </p:cNvPr>
          <p:cNvSpPr>
            <a:spLocks noGrp="1"/>
          </p:cNvSpPr>
          <p:nvPr>
            <p:ph type="title"/>
          </p:nvPr>
        </p:nvSpPr>
        <p:spPr/>
        <p:txBody>
          <a:bodyPr/>
          <a:lstStyle/>
          <a:p>
            <a:pPr algn="ctr"/>
            <a:r>
              <a:rPr lang="en-QA" dirty="0"/>
              <a:t>Phase II:  Translation </a:t>
            </a:r>
          </a:p>
        </p:txBody>
      </p:sp>
      <p:sp>
        <p:nvSpPr>
          <p:cNvPr id="4" name="AutoShape 4" descr="DNA and RNA codon tables - Wikipedia">
            <a:extLst>
              <a:ext uri="{FF2B5EF4-FFF2-40B4-BE49-F238E27FC236}">
                <a16:creationId xmlns:a16="http://schemas.microsoft.com/office/drawing/2014/main" id="{C57DF86E-C4B5-C34D-8FF4-6FC466591C2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QA"/>
          </a:p>
        </p:txBody>
      </p:sp>
      <p:pic>
        <p:nvPicPr>
          <p:cNvPr id="14342" name="Picture 6">
            <a:extLst>
              <a:ext uri="{FF2B5EF4-FFF2-40B4-BE49-F238E27FC236}">
                <a16:creationId xmlns:a16="http://schemas.microsoft.com/office/drawing/2014/main" id="{E419C1AE-1318-854C-9506-CD7243525C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325563"/>
            <a:ext cx="5369206" cy="51673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F7B3EA18-61E0-C549-B575-364DFB79EC7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158" r="41638"/>
          <a:stretch/>
        </p:blipFill>
        <p:spPr bwMode="auto">
          <a:xfrm>
            <a:off x="1041722" y="2719925"/>
            <a:ext cx="4048245" cy="25923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E0497B5-6139-E04A-BA95-A446B052A0B2}"/>
              </a:ext>
            </a:extLst>
          </p:cNvPr>
          <p:cNvSpPr/>
          <p:nvPr/>
        </p:nvSpPr>
        <p:spPr>
          <a:xfrm>
            <a:off x="1371600" y="3052119"/>
            <a:ext cx="902043" cy="376881"/>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cxnSp>
        <p:nvCxnSpPr>
          <p:cNvPr id="7" name="Straight Arrow Connector 6">
            <a:extLst>
              <a:ext uri="{FF2B5EF4-FFF2-40B4-BE49-F238E27FC236}">
                <a16:creationId xmlns:a16="http://schemas.microsoft.com/office/drawing/2014/main" id="{BEB4D377-24C9-FC42-9FC9-6E5961A6CB2C}"/>
              </a:ext>
            </a:extLst>
          </p:cNvPr>
          <p:cNvCxnSpPr>
            <a:stCxn id="5" idx="3"/>
          </p:cNvCxnSpPr>
          <p:nvPr/>
        </p:nvCxnSpPr>
        <p:spPr>
          <a:xfrm>
            <a:off x="2273643" y="3240560"/>
            <a:ext cx="5881816" cy="1022521"/>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F74D6CC-608D-E141-B24C-655726FE1C2B}"/>
              </a:ext>
            </a:extLst>
          </p:cNvPr>
          <p:cNvCxnSpPr/>
          <p:nvPr/>
        </p:nvCxnSpPr>
        <p:spPr>
          <a:xfrm>
            <a:off x="8340811" y="4411362"/>
            <a:ext cx="123567" cy="358346"/>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798B1C3-5E75-2E4F-9A65-17CC75FDB7CC}"/>
              </a:ext>
            </a:extLst>
          </p:cNvPr>
          <p:cNvCxnSpPr/>
          <p:nvPr/>
        </p:nvCxnSpPr>
        <p:spPr>
          <a:xfrm flipH="1">
            <a:off x="8155459" y="5078627"/>
            <a:ext cx="148282" cy="98854"/>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79CA312-E600-5B46-89E7-1573FC0F767A}"/>
              </a:ext>
            </a:extLst>
          </p:cNvPr>
          <p:cNvSpPr txBox="1"/>
          <p:nvPr/>
        </p:nvSpPr>
        <p:spPr>
          <a:xfrm>
            <a:off x="6395059" y="6384681"/>
            <a:ext cx="4466287" cy="400110"/>
          </a:xfrm>
          <a:prstGeom prst="rect">
            <a:avLst/>
          </a:prstGeom>
          <a:noFill/>
        </p:spPr>
        <p:txBody>
          <a:bodyPr wrap="none" rtlCol="0">
            <a:spAutoFit/>
          </a:bodyPr>
          <a:lstStyle/>
          <a:p>
            <a:r>
              <a:rPr lang="en-QA" sz="2000" b="1" dirty="0"/>
              <a:t>Amino Acid Translation </a:t>
            </a:r>
            <a:r>
              <a:rPr lang="en-GB" sz="2000" b="1" dirty="0"/>
              <a:t>Circular Diagram</a:t>
            </a:r>
            <a:endParaRPr lang="en-QA" sz="2000" b="1" dirty="0"/>
          </a:p>
        </p:txBody>
      </p:sp>
    </p:spTree>
    <p:extLst>
      <p:ext uri="{BB962C8B-B14F-4D97-AF65-F5344CB8AC3E}">
        <p14:creationId xmlns:p14="http://schemas.microsoft.com/office/powerpoint/2010/main" val="14441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ACDF-BE90-3F42-9549-B30AC5E96CD7}"/>
              </a:ext>
            </a:extLst>
          </p:cNvPr>
          <p:cNvSpPr>
            <a:spLocks noGrp="1"/>
          </p:cNvSpPr>
          <p:nvPr>
            <p:ph type="title"/>
          </p:nvPr>
        </p:nvSpPr>
        <p:spPr/>
        <p:txBody>
          <a:bodyPr/>
          <a:lstStyle/>
          <a:p>
            <a:pPr algn="ctr"/>
            <a:r>
              <a:rPr lang="en-QA" dirty="0"/>
              <a:t>Phase II:  Translation </a:t>
            </a:r>
          </a:p>
        </p:txBody>
      </p:sp>
      <p:sp>
        <p:nvSpPr>
          <p:cNvPr id="3" name="Content Placeholder 2">
            <a:extLst>
              <a:ext uri="{FF2B5EF4-FFF2-40B4-BE49-F238E27FC236}">
                <a16:creationId xmlns:a16="http://schemas.microsoft.com/office/drawing/2014/main" id="{09840670-82F3-B049-8E7C-040CC7F6AC1C}"/>
              </a:ext>
            </a:extLst>
          </p:cNvPr>
          <p:cNvSpPr>
            <a:spLocks noGrp="1"/>
          </p:cNvSpPr>
          <p:nvPr>
            <p:ph idx="1"/>
          </p:nvPr>
        </p:nvSpPr>
        <p:spPr/>
        <p:txBody>
          <a:bodyPr>
            <a:normAutofit/>
          </a:bodyPr>
          <a:lstStyle/>
          <a:p>
            <a:r>
              <a:rPr lang="en-US" dirty="0"/>
              <a:t>Translating an mRNA into amino acids takes place inside a structure known as a </a:t>
            </a:r>
            <a:r>
              <a:rPr lang="en-US" b="1" i="1" dirty="0">
                <a:solidFill>
                  <a:srgbClr val="00B0F0"/>
                </a:solidFill>
              </a:rPr>
              <a:t>ribosome</a:t>
            </a:r>
            <a:r>
              <a:rPr lang="en-US" dirty="0"/>
              <a:t> </a:t>
            </a:r>
          </a:p>
          <a:p>
            <a:endParaRPr lang="en-US" dirty="0"/>
          </a:p>
          <a:p>
            <a:r>
              <a:rPr lang="en-US" dirty="0"/>
              <a:t>Ribosome is a molecular machine whose job is to build polypeptides</a:t>
            </a:r>
          </a:p>
          <a:p>
            <a:endParaRPr lang="en-US" dirty="0"/>
          </a:p>
          <a:p>
            <a:r>
              <a:rPr lang="en-US" dirty="0"/>
              <a:t>Once a ribosome latches on to an mRNA and finds the "start" codon, it will travel rapidly down the mRNA, one codon at a time</a:t>
            </a:r>
          </a:p>
          <a:p>
            <a:pPr lvl="1"/>
            <a:r>
              <a:rPr lang="en-US" dirty="0"/>
              <a:t>As it goes, it will gradually build a chain of amino acids that exactly mirrors the sequence of codons in the mRNA</a:t>
            </a:r>
          </a:p>
        </p:txBody>
      </p:sp>
    </p:spTree>
    <p:extLst>
      <p:ext uri="{BB962C8B-B14F-4D97-AF65-F5344CB8AC3E}">
        <p14:creationId xmlns:p14="http://schemas.microsoft.com/office/powerpoint/2010/main" val="54043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BDFB3-61E4-9241-ACC6-9E285D9B1781}"/>
              </a:ext>
            </a:extLst>
          </p:cNvPr>
          <p:cNvSpPr>
            <a:spLocks noGrp="1"/>
          </p:cNvSpPr>
          <p:nvPr>
            <p:ph type="title"/>
          </p:nvPr>
        </p:nvSpPr>
        <p:spPr/>
        <p:txBody>
          <a:bodyPr/>
          <a:lstStyle/>
          <a:p>
            <a:pPr algn="ctr"/>
            <a:r>
              <a:rPr lang="en-QA" dirty="0"/>
              <a:t>Today…</a:t>
            </a:r>
          </a:p>
        </p:txBody>
      </p:sp>
      <p:sp>
        <p:nvSpPr>
          <p:cNvPr id="3" name="Content Placeholder 2">
            <a:extLst>
              <a:ext uri="{FF2B5EF4-FFF2-40B4-BE49-F238E27FC236}">
                <a16:creationId xmlns:a16="http://schemas.microsoft.com/office/drawing/2014/main" id="{B4FD23B7-142A-C040-9C59-B15B39226FA8}"/>
              </a:ext>
            </a:extLst>
          </p:cNvPr>
          <p:cNvSpPr>
            <a:spLocks noGrp="1"/>
          </p:cNvSpPr>
          <p:nvPr>
            <p:ph idx="1"/>
          </p:nvPr>
        </p:nvSpPr>
        <p:spPr>
          <a:xfrm>
            <a:off x="838200" y="1825624"/>
            <a:ext cx="10826578" cy="4908808"/>
          </a:xfrm>
        </p:spPr>
        <p:txBody>
          <a:bodyPr>
            <a:normAutofit/>
          </a:bodyPr>
          <a:lstStyle/>
          <a:p>
            <a:r>
              <a:rPr lang="en-US" dirty="0">
                <a:solidFill>
                  <a:srgbClr val="00B0F0"/>
                </a:solidFill>
              </a:rPr>
              <a:t>Last Session:</a:t>
            </a:r>
          </a:p>
          <a:p>
            <a:pPr lvl="1"/>
            <a:r>
              <a:rPr lang="en-US" sz="2800" dirty="0"/>
              <a:t>Introduction to AI </a:t>
            </a:r>
          </a:p>
          <a:p>
            <a:pPr lvl="1"/>
            <a:endParaRPr lang="en-US" sz="2800" dirty="0"/>
          </a:p>
          <a:p>
            <a:r>
              <a:rPr lang="en-US" dirty="0">
                <a:solidFill>
                  <a:srgbClr val="00B0F0"/>
                </a:solidFill>
              </a:rPr>
              <a:t>Today’s Session:</a:t>
            </a:r>
          </a:p>
          <a:p>
            <a:pPr lvl="1"/>
            <a:r>
              <a:rPr lang="en-US" sz="2800" dirty="0"/>
              <a:t>A primer on molecular genetics  </a:t>
            </a:r>
          </a:p>
          <a:p>
            <a:pPr lvl="1"/>
            <a:r>
              <a:rPr lang="en-US" sz="2800" dirty="0"/>
              <a:t>Why? </a:t>
            </a:r>
          </a:p>
          <a:p>
            <a:pPr lvl="2"/>
            <a:r>
              <a:rPr lang="en-US" sz="2800" dirty="0"/>
              <a:t>No worries, this is not a biology course!</a:t>
            </a:r>
          </a:p>
          <a:p>
            <a:pPr lvl="2"/>
            <a:r>
              <a:rPr lang="en-US" sz="2800" dirty="0"/>
              <a:t>It is just to build the scaffolding for some AI applications in molecular biology [2, 3] that we will discuss next week</a:t>
            </a:r>
          </a:p>
        </p:txBody>
      </p:sp>
    </p:spTree>
    <p:extLst>
      <p:ext uri="{BB962C8B-B14F-4D97-AF65-F5344CB8AC3E}">
        <p14:creationId xmlns:p14="http://schemas.microsoft.com/office/powerpoint/2010/main" val="114196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ACDF-BE90-3F42-9549-B30AC5E96CD7}"/>
              </a:ext>
            </a:extLst>
          </p:cNvPr>
          <p:cNvSpPr>
            <a:spLocks noGrp="1"/>
          </p:cNvSpPr>
          <p:nvPr>
            <p:ph type="title"/>
          </p:nvPr>
        </p:nvSpPr>
        <p:spPr/>
        <p:txBody>
          <a:bodyPr/>
          <a:lstStyle/>
          <a:p>
            <a:pPr algn="ctr"/>
            <a:r>
              <a:rPr lang="en-QA" dirty="0"/>
              <a:t>Phase II:  Translation </a:t>
            </a:r>
          </a:p>
        </p:txBody>
      </p:sp>
      <p:sp>
        <p:nvSpPr>
          <p:cNvPr id="3" name="Content Placeholder 2">
            <a:extLst>
              <a:ext uri="{FF2B5EF4-FFF2-40B4-BE49-F238E27FC236}">
                <a16:creationId xmlns:a16="http://schemas.microsoft.com/office/drawing/2014/main" id="{09840670-82F3-B049-8E7C-040CC7F6AC1C}"/>
              </a:ext>
            </a:extLst>
          </p:cNvPr>
          <p:cNvSpPr>
            <a:spLocks noGrp="1"/>
          </p:cNvSpPr>
          <p:nvPr>
            <p:ph idx="1"/>
          </p:nvPr>
        </p:nvSpPr>
        <p:spPr/>
        <p:txBody>
          <a:bodyPr>
            <a:normAutofit/>
          </a:bodyPr>
          <a:lstStyle/>
          <a:p>
            <a:r>
              <a:rPr lang="en-US" dirty="0"/>
              <a:t>But, how does the ribosome "know" which amino acid to add for each codon?</a:t>
            </a:r>
          </a:p>
          <a:p>
            <a:pPr lvl="1"/>
            <a:r>
              <a:rPr lang="en-US" dirty="0"/>
              <a:t>As it turns out, this matching is not done by the ribosome itself but rather by a group of specialized RNA molecules called </a:t>
            </a:r>
            <a:r>
              <a:rPr lang="en-US" b="1" i="1" dirty="0">
                <a:solidFill>
                  <a:srgbClr val="00B0F0"/>
                </a:solidFill>
              </a:rPr>
              <a:t>transfer RNAs </a:t>
            </a:r>
            <a:r>
              <a:rPr lang="en-US" dirty="0"/>
              <a:t>(</a:t>
            </a:r>
            <a:r>
              <a:rPr lang="en-US" b="1" i="1" dirty="0">
                <a:solidFill>
                  <a:srgbClr val="00B0F0"/>
                </a:solidFill>
              </a:rPr>
              <a:t>tRNAs</a:t>
            </a:r>
            <a:r>
              <a:rPr lang="en-US" dirty="0"/>
              <a:t>)</a:t>
            </a:r>
          </a:p>
        </p:txBody>
      </p:sp>
      <p:pic>
        <p:nvPicPr>
          <p:cNvPr id="17410" name="Picture 2">
            <a:extLst>
              <a:ext uri="{FF2B5EF4-FFF2-40B4-BE49-F238E27FC236}">
                <a16:creationId xmlns:a16="http://schemas.microsoft.com/office/drawing/2014/main" id="{738E3854-DDB0-3F45-B52A-B857D5B73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432" y="3429000"/>
            <a:ext cx="7455136" cy="306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65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ACDF-BE90-3F42-9549-B30AC5E96CD7}"/>
              </a:ext>
            </a:extLst>
          </p:cNvPr>
          <p:cNvSpPr>
            <a:spLocks noGrp="1"/>
          </p:cNvSpPr>
          <p:nvPr>
            <p:ph type="title"/>
          </p:nvPr>
        </p:nvSpPr>
        <p:spPr/>
        <p:txBody>
          <a:bodyPr/>
          <a:lstStyle/>
          <a:p>
            <a:pPr algn="ctr"/>
            <a:r>
              <a:rPr lang="en-QA" dirty="0"/>
              <a:t>Phase II:  Translation </a:t>
            </a:r>
          </a:p>
        </p:txBody>
      </p:sp>
      <p:sp>
        <p:nvSpPr>
          <p:cNvPr id="3" name="Content Placeholder 2">
            <a:extLst>
              <a:ext uri="{FF2B5EF4-FFF2-40B4-BE49-F238E27FC236}">
                <a16:creationId xmlns:a16="http://schemas.microsoft.com/office/drawing/2014/main" id="{09840670-82F3-B049-8E7C-040CC7F6AC1C}"/>
              </a:ext>
            </a:extLst>
          </p:cNvPr>
          <p:cNvSpPr>
            <a:spLocks noGrp="1"/>
          </p:cNvSpPr>
          <p:nvPr>
            <p:ph idx="1"/>
          </p:nvPr>
        </p:nvSpPr>
        <p:spPr>
          <a:xfrm>
            <a:off x="838199" y="1825625"/>
            <a:ext cx="10900719" cy="4351338"/>
          </a:xfrm>
        </p:spPr>
        <p:txBody>
          <a:bodyPr>
            <a:normAutofit/>
          </a:bodyPr>
          <a:lstStyle/>
          <a:p>
            <a:r>
              <a:rPr lang="en-US" dirty="0"/>
              <a:t>Many tRNAs float around in a cell; only a tRNA that matches the codon that is currently being read can bind and deliver its amino acid cargo</a:t>
            </a:r>
          </a:p>
        </p:txBody>
      </p:sp>
      <p:pic>
        <p:nvPicPr>
          <p:cNvPr id="18434" name="Picture 2">
            <a:extLst>
              <a:ext uri="{FF2B5EF4-FFF2-40B4-BE49-F238E27FC236}">
                <a16:creationId xmlns:a16="http://schemas.microsoft.com/office/drawing/2014/main" id="{9ABE9181-7FF1-8445-83FC-3A400524F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167" y="2594919"/>
            <a:ext cx="10725665" cy="343436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1E09CA51-7D15-CC49-B873-89F3103E9188}"/>
              </a:ext>
            </a:extLst>
          </p:cNvPr>
          <p:cNvGrpSpPr/>
          <p:nvPr/>
        </p:nvGrpSpPr>
        <p:grpSpPr>
          <a:xfrm>
            <a:off x="4139514" y="2643744"/>
            <a:ext cx="7500551" cy="3434363"/>
            <a:chOff x="4139514" y="2643744"/>
            <a:chExt cx="7500551" cy="3434363"/>
          </a:xfrm>
          <a:solidFill>
            <a:schemeClr val="bg1"/>
          </a:solidFill>
        </p:grpSpPr>
        <p:sp>
          <p:nvSpPr>
            <p:cNvPr id="4" name="Rectangle 3">
              <a:extLst>
                <a:ext uri="{FF2B5EF4-FFF2-40B4-BE49-F238E27FC236}">
                  <a16:creationId xmlns:a16="http://schemas.microsoft.com/office/drawing/2014/main" id="{D5B07A8E-2D1E-B84B-AA73-1A0A0B4828F8}"/>
                </a:ext>
              </a:extLst>
            </p:cNvPr>
            <p:cNvSpPr/>
            <p:nvPr/>
          </p:nvSpPr>
          <p:spPr>
            <a:xfrm>
              <a:off x="4485503" y="2643744"/>
              <a:ext cx="7154562" cy="343436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sp>
          <p:nvSpPr>
            <p:cNvPr id="5" name="Rectangle 4">
              <a:extLst>
                <a:ext uri="{FF2B5EF4-FFF2-40B4-BE49-F238E27FC236}">
                  <a16:creationId xmlns:a16="http://schemas.microsoft.com/office/drawing/2014/main" id="{CD222CCC-6A8D-5A42-A3EA-06F37A47E449}"/>
                </a:ext>
              </a:extLst>
            </p:cNvPr>
            <p:cNvSpPr/>
            <p:nvPr/>
          </p:nvSpPr>
          <p:spPr>
            <a:xfrm>
              <a:off x="4139514" y="3756454"/>
              <a:ext cx="481913" cy="345989"/>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grpSp>
    </p:spTree>
    <p:extLst>
      <p:ext uri="{BB962C8B-B14F-4D97-AF65-F5344CB8AC3E}">
        <p14:creationId xmlns:p14="http://schemas.microsoft.com/office/powerpoint/2010/main" val="4096252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ACDF-BE90-3F42-9549-B30AC5E96CD7}"/>
              </a:ext>
            </a:extLst>
          </p:cNvPr>
          <p:cNvSpPr>
            <a:spLocks noGrp="1"/>
          </p:cNvSpPr>
          <p:nvPr>
            <p:ph type="title"/>
          </p:nvPr>
        </p:nvSpPr>
        <p:spPr/>
        <p:txBody>
          <a:bodyPr/>
          <a:lstStyle/>
          <a:p>
            <a:pPr algn="ctr"/>
            <a:r>
              <a:rPr lang="en-QA" dirty="0"/>
              <a:t>Phase II:  Translation </a:t>
            </a:r>
          </a:p>
        </p:txBody>
      </p:sp>
      <p:sp>
        <p:nvSpPr>
          <p:cNvPr id="3" name="Content Placeholder 2">
            <a:extLst>
              <a:ext uri="{FF2B5EF4-FFF2-40B4-BE49-F238E27FC236}">
                <a16:creationId xmlns:a16="http://schemas.microsoft.com/office/drawing/2014/main" id="{09840670-82F3-B049-8E7C-040CC7F6AC1C}"/>
              </a:ext>
            </a:extLst>
          </p:cNvPr>
          <p:cNvSpPr>
            <a:spLocks noGrp="1"/>
          </p:cNvSpPr>
          <p:nvPr>
            <p:ph idx="1"/>
          </p:nvPr>
        </p:nvSpPr>
        <p:spPr>
          <a:xfrm>
            <a:off x="838199" y="1825625"/>
            <a:ext cx="10900719" cy="4351338"/>
          </a:xfrm>
        </p:spPr>
        <p:txBody>
          <a:bodyPr>
            <a:normAutofit/>
          </a:bodyPr>
          <a:lstStyle/>
          <a:p>
            <a:r>
              <a:rPr lang="en-US" dirty="0"/>
              <a:t>Once a tRNA is bound to its matching codon in the ribosome, its amino acid will be added to the end of the polypeptide chain</a:t>
            </a:r>
          </a:p>
        </p:txBody>
      </p:sp>
      <p:pic>
        <p:nvPicPr>
          <p:cNvPr id="18434" name="Picture 2">
            <a:extLst>
              <a:ext uri="{FF2B5EF4-FFF2-40B4-BE49-F238E27FC236}">
                <a16:creationId xmlns:a16="http://schemas.microsoft.com/office/drawing/2014/main" id="{9ABE9181-7FF1-8445-83FC-3A400524F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167" y="2594919"/>
            <a:ext cx="10725665" cy="343436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F0D70EB4-B7CC-4549-9260-6042F1CDB746}"/>
              </a:ext>
            </a:extLst>
          </p:cNvPr>
          <p:cNvGrpSpPr/>
          <p:nvPr/>
        </p:nvGrpSpPr>
        <p:grpSpPr>
          <a:xfrm>
            <a:off x="7673545" y="2643744"/>
            <a:ext cx="3966519" cy="3434363"/>
            <a:chOff x="4139514" y="2643744"/>
            <a:chExt cx="7500551" cy="3434363"/>
          </a:xfrm>
          <a:solidFill>
            <a:schemeClr val="bg1"/>
          </a:solidFill>
        </p:grpSpPr>
        <p:sp>
          <p:nvSpPr>
            <p:cNvPr id="6" name="Rectangle 5">
              <a:extLst>
                <a:ext uri="{FF2B5EF4-FFF2-40B4-BE49-F238E27FC236}">
                  <a16:creationId xmlns:a16="http://schemas.microsoft.com/office/drawing/2014/main" id="{488059C0-259D-6C44-BBEC-F899F6CF7DAB}"/>
                </a:ext>
              </a:extLst>
            </p:cNvPr>
            <p:cNvSpPr/>
            <p:nvPr/>
          </p:nvSpPr>
          <p:spPr>
            <a:xfrm>
              <a:off x="4485503" y="2643744"/>
              <a:ext cx="7154562" cy="343436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sp>
          <p:nvSpPr>
            <p:cNvPr id="7" name="Rectangle 6">
              <a:extLst>
                <a:ext uri="{FF2B5EF4-FFF2-40B4-BE49-F238E27FC236}">
                  <a16:creationId xmlns:a16="http://schemas.microsoft.com/office/drawing/2014/main" id="{DF9BD330-AD94-714E-9C93-2319605DC519}"/>
                </a:ext>
              </a:extLst>
            </p:cNvPr>
            <p:cNvSpPr/>
            <p:nvPr/>
          </p:nvSpPr>
          <p:spPr>
            <a:xfrm>
              <a:off x="4139514" y="3756454"/>
              <a:ext cx="481913" cy="345989"/>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grpSp>
    </p:spTree>
    <p:extLst>
      <p:ext uri="{BB962C8B-B14F-4D97-AF65-F5344CB8AC3E}">
        <p14:creationId xmlns:p14="http://schemas.microsoft.com/office/powerpoint/2010/main" val="251115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ACDF-BE90-3F42-9549-B30AC5E96CD7}"/>
              </a:ext>
            </a:extLst>
          </p:cNvPr>
          <p:cNvSpPr>
            <a:spLocks noGrp="1"/>
          </p:cNvSpPr>
          <p:nvPr>
            <p:ph type="title"/>
          </p:nvPr>
        </p:nvSpPr>
        <p:spPr/>
        <p:txBody>
          <a:bodyPr/>
          <a:lstStyle/>
          <a:p>
            <a:pPr algn="ctr"/>
            <a:r>
              <a:rPr lang="en-QA" dirty="0"/>
              <a:t>Phase II:  Translation </a:t>
            </a:r>
          </a:p>
        </p:txBody>
      </p:sp>
      <p:sp>
        <p:nvSpPr>
          <p:cNvPr id="3" name="Content Placeholder 2">
            <a:extLst>
              <a:ext uri="{FF2B5EF4-FFF2-40B4-BE49-F238E27FC236}">
                <a16:creationId xmlns:a16="http://schemas.microsoft.com/office/drawing/2014/main" id="{09840670-82F3-B049-8E7C-040CC7F6AC1C}"/>
              </a:ext>
            </a:extLst>
          </p:cNvPr>
          <p:cNvSpPr>
            <a:spLocks noGrp="1"/>
          </p:cNvSpPr>
          <p:nvPr>
            <p:ph idx="1"/>
          </p:nvPr>
        </p:nvSpPr>
        <p:spPr>
          <a:xfrm>
            <a:off x="838199" y="1825625"/>
            <a:ext cx="10900719" cy="4351338"/>
          </a:xfrm>
        </p:spPr>
        <p:txBody>
          <a:bodyPr>
            <a:normAutofit/>
          </a:bodyPr>
          <a:lstStyle/>
          <a:p>
            <a:r>
              <a:rPr lang="en-US" dirty="0"/>
              <a:t>This process repeats until the ribosome reaches a stop codon and releases the polypeptide</a:t>
            </a:r>
          </a:p>
        </p:txBody>
      </p:sp>
      <p:pic>
        <p:nvPicPr>
          <p:cNvPr id="18434" name="Picture 2">
            <a:extLst>
              <a:ext uri="{FF2B5EF4-FFF2-40B4-BE49-F238E27FC236}">
                <a16:creationId xmlns:a16="http://schemas.microsoft.com/office/drawing/2014/main" id="{9ABE9181-7FF1-8445-83FC-3A400524F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167" y="2594919"/>
            <a:ext cx="10725665" cy="3434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276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ACDF-BE90-3F42-9549-B30AC5E96CD7}"/>
              </a:ext>
            </a:extLst>
          </p:cNvPr>
          <p:cNvSpPr>
            <a:spLocks noGrp="1"/>
          </p:cNvSpPr>
          <p:nvPr>
            <p:ph type="title"/>
          </p:nvPr>
        </p:nvSpPr>
        <p:spPr/>
        <p:txBody>
          <a:bodyPr/>
          <a:lstStyle/>
          <a:p>
            <a:pPr algn="ctr"/>
            <a:r>
              <a:rPr lang="en-QA" dirty="0"/>
              <a:t>What Happens Next?</a:t>
            </a:r>
          </a:p>
        </p:txBody>
      </p:sp>
      <p:sp>
        <p:nvSpPr>
          <p:cNvPr id="3" name="Content Placeholder 2">
            <a:extLst>
              <a:ext uri="{FF2B5EF4-FFF2-40B4-BE49-F238E27FC236}">
                <a16:creationId xmlns:a16="http://schemas.microsoft.com/office/drawing/2014/main" id="{09840670-82F3-B049-8E7C-040CC7F6AC1C}"/>
              </a:ext>
            </a:extLst>
          </p:cNvPr>
          <p:cNvSpPr>
            <a:spLocks noGrp="1"/>
          </p:cNvSpPr>
          <p:nvPr>
            <p:ph idx="1"/>
          </p:nvPr>
        </p:nvSpPr>
        <p:spPr>
          <a:xfrm>
            <a:off x="838199" y="1825625"/>
            <a:ext cx="10900719" cy="4667250"/>
          </a:xfrm>
        </p:spPr>
        <p:txBody>
          <a:bodyPr>
            <a:normAutofit/>
          </a:bodyPr>
          <a:lstStyle/>
          <a:p>
            <a:r>
              <a:rPr lang="en-US" dirty="0"/>
              <a:t>Once the polypeptide is finished, it may be processed or modified, combine with other polypeptides, or be shipped to a specific destination inside or outside the cell</a:t>
            </a:r>
          </a:p>
          <a:p>
            <a:endParaRPr lang="en-US" dirty="0"/>
          </a:p>
          <a:p>
            <a:r>
              <a:rPr lang="en-US" dirty="0"/>
              <a:t>Ultimately, it will perform a specific job needed by the cell or organism – perhaps as a signaling molecule, structural element, or enzyme!</a:t>
            </a:r>
          </a:p>
          <a:p>
            <a:pPr lvl="1"/>
            <a:r>
              <a:rPr lang="en-US" dirty="0"/>
              <a:t>E.g., One of the jobs of the liver is to remove toxic substances like alcohol from the bloodstream</a:t>
            </a:r>
          </a:p>
          <a:p>
            <a:pPr lvl="1"/>
            <a:r>
              <a:rPr lang="en-US" dirty="0"/>
              <a:t>To do this, liver cells </a:t>
            </a:r>
            <a:r>
              <a:rPr lang="en-US" i="1" dirty="0"/>
              <a:t>express</a:t>
            </a:r>
            <a:r>
              <a:rPr lang="en-US" dirty="0"/>
              <a:t> genes encoding pieces of an enzyme called </a:t>
            </a:r>
            <a:r>
              <a:rPr lang="en-US" i="1" dirty="0"/>
              <a:t>alcohol dehydrogenase</a:t>
            </a:r>
            <a:r>
              <a:rPr lang="en-US" dirty="0"/>
              <a:t>, which breaks alcohol down into a non-toxic molecule</a:t>
            </a:r>
          </a:p>
          <a:p>
            <a:pPr lvl="2"/>
            <a:endParaRPr lang="en-US" dirty="0"/>
          </a:p>
        </p:txBody>
      </p:sp>
    </p:spTree>
    <p:extLst>
      <p:ext uri="{BB962C8B-B14F-4D97-AF65-F5344CB8AC3E}">
        <p14:creationId xmlns:p14="http://schemas.microsoft.com/office/powerpoint/2010/main" val="42505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ACDF-BE90-3F42-9549-B30AC5E96CD7}"/>
              </a:ext>
            </a:extLst>
          </p:cNvPr>
          <p:cNvSpPr>
            <a:spLocks noGrp="1"/>
          </p:cNvSpPr>
          <p:nvPr>
            <p:ph type="title"/>
          </p:nvPr>
        </p:nvSpPr>
        <p:spPr/>
        <p:txBody>
          <a:bodyPr/>
          <a:lstStyle/>
          <a:p>
            <a:pPr algn="ctr"/>
            <a:r>
              <a:rPr lang="en-QA" dirty="0"/>
              <a:t>Next Lecture…</a:t>
            </a:r>
          </a:p>
        </p:txBody>
      </p:sp>
      <p:sp>
        <p:nvSpPr>
          <p:cNvPr id="3" name="Content Placeholder 2">
            <a:extLst>
              <a:ext uri="{FF2B5EF4-FFF2-40B4-BE49-F238E27FC236}">
                <a16:creationId xmlns:a16="http://schemas.microsoft.com/office/drawing/2014/main" id="{09840670-82F3-B049-8E7C-040CC7F6AC1C}"/>
              </a:ext>
            </a:extLst>
          </p:cNvPr>
          <p:cNvSpPr>
            <a:spLocks noGrp="1"/>
          </p:cNvSpPr>
          <p:nvPr>
            <p:ph idx="1"/>
          </p:nvPr>
        </p:nvSpPr>
        <p:spPr>
          <a:xfrm>
            <a:off x="838199" y="1825625"/>
            <a:ext cx="10900719" cy="4667250"/>
          </a:xfrm>
        </p:spPr>
        <p:txBody>
          <a:bodyPr>
            <a:normAutofit/>
          </a:bodyPr>
          <a:lstStyle/>
          <a:p>
            <a:r>
              <a:rPr lang="en-US" dirty="0"/>
              <a:t>On Wednesday, next week, we will conclude the discussion on molecular genetics and switch to related computer science and AI concepts </a:t>
            </a:r>
          </a:p>
          <a:p>
            <a:endParaRPr lang="en-US" dirty="0"/>
          </a:p>
          <a:p>
            <a:endParaRPr lang="en-US" dirty="0"/>
          </a:p>
          <a:p>
            <a:pPr lvl="2"/>
            <a:endParaRPr lang="en-US" dirty="0"/>
          </a:p>
        </p:txBody>
      </p:sp>
    </p:spTree>
    <p:extLst>
      <p:ext uri="{BB962C8B-B14F-4D97-AF65-F5344CB8AC3E}">
        <p14:creationId xmlns:p14="http://schemas.microsoft.com/office/powerpoint/2010/main" val="193285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61F8B-127C-934A-AC34-D2F9A3D9967B}"/>
              </a:ext>
            </a:extLst>
          </p:cNvPr>
          <p:cNvSpPr>
            <a:spLocks noGrp="1"/>
          </p:cNvSpPr>
          <p:nvPr>
            <p:ph type="title"/>
          </p:nvPr>
        </p:nvSpPr>
        <p:spPr/>
        <p:txBody>
          <a:bodyPr/>
          <a:lstStyle/>
          <a:p>
            <a:pPr algn="ctr"/>
            <a:r>
              <a:rPr lang="en-US" dirty="0"/>
              <a:t>References</a:t>
            </a:r>
            <a:endParaRPr lang="en-QA" dirty="0"/>
          </a:p>
        </p:txBody>
      </p:sp>
      <p:sp>
        <p:nvSpPr>
          <p:cNvPr id="3" name="Content Placeholder 2">
            <a:extLst>
              <a:ext uri="{FF2B5EF4-FFF2-40B4-BE49-F238E27FC236}">
                <a16:creationId xmlns:a16="http://schemas.microsoft.com/office/drawing/2014/main" id="{A2B70868-EB99-5245-AB59-7D08D330F835}"/>
              </a:ext>
            </a:extLst>
          </p:cNvPr>
          <p:cNvSpPr>
            <a:spLocks noGrp="1"/>
          </p:cNvSpPr>
          <p:nvPr>
            <p:ph idx="1"/>
          </p:nvPr>
        </p:nvSpPr>
        <p:spPr>
          <a:xfrm>
            <a:off x="838200" y="1825625"/>
            <a:ext cx="10515600" cy="4667250"/>
          </a:xfrm>
        </p:spPr>
        <p:txBody>
          <a:bodyPr>
            <a:normAutofit/>
          </a:bodyPr>
          <a:lstStyle/>
          <a:p>
            <a:r>
              <a:rPr lang="en-US" dirty="0"/>
              <a:t>[1] </a:t>
            </a:r>
            <a:r>
              <a:rPr lang="en-US" dirty="0">
                <a:hlinkClick r:id="rId2"/>
              </a:rPr>
              <a:t>https://www.khanacademy.org/</a:t>
            </a:r>
            <a:endParaRPr lang="en-US" dirty="0"/>
          </a:p>
          <a:p>
            <a:r>
              <a:rPr lang="en-US" dirty="0"/>
              <a:t>[2] </a:t>
            </a:r>
            <a:r>
              <a:rPr lang="en-US" dirty="0" err="1"/>
              <a:t>Stormo</a:t>
            </a:r>
            <a:r>
              <a:rPr lang="en-US" dirty="0"/>
              <a:t>, Gary D. "DNA binding sites: representation and discovery." </a:t>
            </a:r>
            <a:r>
              <a:rPr lang="en-US" i="1" dirty="0"/>
              <a:t>Bioinformatics</a:t>
            </a:r>
            <a:r>
              <a:rPr lang="en-US" dirty="0"/>
              <a:t> 16.1 (2000): 16-23</a:t>
            </a:r>
          </a:p>
          <a:p>
            <a:r>
              <a:rPr lang="en-US" dirty="0"/>
              <a:t>[3] </a:t>
            </a:r>
            <a:r>
              <a:rPr lang="en-US" dirty="0" err="1"/>
              <a:t>Alipanahi</a:t>
            </a:r>
            <a:r>
              <a:rPr lang="en-US" dirty="0"/>
              <a:t>, Babak, et al. "Predicting the sequence specificities of DNA-and RNA-binding proteins by deep learning." </a:t>
            </a:r>
            <a:r>
              <a:rPr lang="en-US" i="1" dirty="0"/>
              <a:t>Nature biotechnology</a:t>
            </a:r>
            <a:r>
              <a:rPr lang="en-US" dirty="0"/>
              <a:t> 33.8 (2015): 831-838</a:t>
            </a:r>
          </a:p>
          <a:p>
            <a:r>
              <a:rPr lang="en-US" dirty="0"/>
              <a:t>[4] Zou, James, et al. "A primer on deep learning in genomics." </a:t>
            </a:r>
            <a:r>
              <a:rPr lang="en-US" i="1" dirty="0"/>
              <a:t>Nature genetics</a:t>
            </a:r>
            <a:r>
              <a:rPr lang="en-US" dirty="0"/>
              <a:t> 51.1 (2019): 12-18</a:t>
            </a:r>
          </a:p>
          <a:p>
            <a:pPr marL="0" indent="0">
              <a:buNone/>
            </a:pPr>
            <a:endParaRPr lang="en-US" dirty="0"/>
          </a:p>
          <a:p>
            <a:endParaRPr lang="en-QA" dirty="0"/>
          </a:p>
        </p:txBody>
      </p:sp>
    </p:spTree>
    <p:extLst>
      <p:ext uri="{BB962C8B-B14F-4D97-AF65-F5344CB8AC3E}">
        <p14:creationId xmlns:p14="http://schemas.microsoft.com/office/powerpoint/2010/main" val="1473083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BDFB3-61E4-9241-ACC6-9E285D9B1781}"/>
              </a:ext>
            </a:extLst>
          </p:cNvPr>
          <p:cNvSpPr>
            <a:spLocks noGrp="1"/>
          </p:cNvSpPr>
          <p:nvPr>
            <p:ph type="title"/>
          </p:nvPr>
        </p:nvSpPr>
        <p:spPr/>
        <p:txBody>
          <a:bodyPr/>
          <a:lstStyle/>
          <a:p>
            <a:pPr algn="ctr"/>
            <a:r>
              <a:rPr lang="en-QA" dirty="0"/>
              <a:t>What is DNA? </a:t>
            </a:r>
          </a:p>
        </p:txBody>
      </p:sp>
      <p:sp>
        <p:nvSpPr>
          <p:cNvPr id="3" name="Content Placeholder 2">
            <a:extLst>
              <a:ext uri="{FF2B5EF4-FFF2-40B4-BE49-F238E27FC236}">
                <a16:creationId xmlns:a16="http://schemas.microsoft.com/office/drawing/2014/main" id="{B4FD23B7-142A-C040-9C59-B15B39226FA8}"/>
              </a:ext>
            </a:extLst>
          </p:cNvPr>
          <p:cNvSpPr>
            <a:spLocks noGrp="1"/>
          </p:cNvSpPr>
          <p:nvPr>
            <p:ph idx="1"/>
          </p:nvPr>
        </p:nvSpPr>
        <p:spPr>
          <a:xfrm>
            <a:off x="838200" y="1825624"/>
            <a:ext cx="10515600" cy="4908808"/>
          </a:xfrm>
        </p:spPr>
        <p:txBody>
          <a:bodyPr>
            <a:normAutofit lnSpcReduction="10000"/>
          </a:bodyPr>
          <a:lstStyle/>
          <a:p>
            <a:r>
              <a:rPr lang="en-US" dirty="0"/>
              <a:t>DNA is the genetic material of all organisms on Earth</a:t>
            </a:r>
          </a:p>
          <a:p>
            <a:endParaRPr lang="en-US" dirty="0"/>
          </a:p>
          <a:p>
            <a:r>
              <a:rPr lang="en-US" dirty="0"/>
              <a:t>When DNA is transmitted from parents to children, it can determine some of the children's characteristics (e.g., their eye or hair colors)</a:t>
            </a:r>
          </a:p>
          <a:p>
            <a:endParaRPr lang="en-US" dirty="0"/>
          </a:p>
          <a:p>
            <a:r>
              <a:rPr lang="en-US" dirty="0"/>
              <a:t>DNA has all the instructions that a living organism needs to grow, reproduce, and function</a:t>
            </a:r>
          </a:p>
          <a:p>
            <a:endParaRPr lang="en-US" dirty="0"/>
          </a:p>
          <a:p>
            <a:r>
              <a:rPr lang="en-US" dirty="0"/>
              <a:t>The structure of DNA unlocked the door to understanding:</a:t>
            </a:r>
          </a:p>
          <a:p>
            <a:pPr lvl="1"/>
            <a:r>
              <a:rPr lang="en-US" dirty="0"/>
              <a:t>How it gets replicated </a:t>
            </a:r>
          </a:p>
          <a:p>
            <a:pPr lvl="1"/>
            <a:r>
              <a:rPr lang="en-US" dirty="0"/>
              <a:t>How the information it carries can be used by the cell to make proteins</a:t>
            </a:r>
            <a:endParaRPr lang="en-QA" dirty="0"/>
          </a:p>
        </p:txBody>
      </p:sp>
    </p:spTree>
    <p:extLst>
      <p:ext uri="{BB962C8B-B14F-4D97-AF65-F5344CB8AC3E}">
        <p14:creationId xmlns:p14="http://schemas.microsoft.com/office/powerpoint/2010/main" val="43753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9EA79-CFDB-FD4D-9E74-BDBF3D7AD239}"/>
              </a:ext>
            </a:extLst>
          </p:cNvPr>
          <p:cNvSpPr>
            <a:spLocks noGrp="1"/>
          </p:cNvSpPr>
          <p:nvPr>
            <p:ph type="title"/>
          </p:nvPr>
        </p:nvSpPr>
        <p:spPr/>
        <p:txBody>
          <a:bodyPr/>
          <a:lstStyle/>
          <a:p>
            <a:pPr algn="ctr"/>
            <a:r>
              <a:rPr lang="en-QA" dirty="0"/>
              <a:t>What is DNA?</a:t>
            </a:r>
          </a:p>
        </p:txBody>
      </p:sp>
      <p:sp>
        <p:nvSpPr>
          <p:cNvPr id="3" name="Content Placeholder 2">
            <a:extLst>
              <a:ext uri="{FF2B5EF4-FFF2-40B4-BE49-F238E27FC236}">
                <a16:creationId xmlns:a16="http://schemas.microsoft.com/office/drawing/2014/main" id="{B4C5E5A6-EC69-5A44-B112-0002EB5BEF0C}"/>
              </a:ext>
            </a:extLst>
          </p:cNvPr>
          <p:cNvSpPr>
            <a:spLocks noGrp="1"/>
          </p:cNvSpPr>
          <p:nvPr>
            <p:ph idx="1"/>
          </p:nvPr>
        </p:nvSpPr>
        <p:spPr/>
        <p:txBody>
          <a:bodyPr/>
          <a:lstStyle/>
          <a:p>
            <a:r>
              <a:rPr lang="en-US" dirty="0"/>
              <a:t>The DNA demonstrates a </a:t>
            </a:r>
            <a:r>
              <a:rPr lang="en-US" i="1" dirty="0"/>
              <a:t>double helix shape</a:t>
            </a:r>
            <a:r>
              <a:rPr lang="en-US" dirty="0"/>
              <a:t>, which is probably the most iconic of all biological molecules</a:t>
            </a:r>
          </a:p>
          <a:p>
            <a:endParaRPr lang="en-US" dirty="0"/>
          </a:p>
          <a:p>
            <a:r>
              <a:rPr lang="en-US" dirty="0"/>
              <a:t>In fact, until the 1950s, the structure of </a:t>
            </a:r>
            <a:br>
              <a:rPr lang="en-US" dirty="0"/>
            </a:br>
            <a:r>
              <a:rPr lang="en-US" dirty="0"/>
              <a:t>DNA remained a mystery</a:t>
            </a:r>
          </a:p>
          <a:p>
            <a:endParaRPr lang="en-US" dirty="0"/>
          </a:p>
          <a:p>
            <a:r>
              <a:rPr lang="en-US" dirty="0"/>
              <a:t>What composes a DNA? </a:t>
            </a:r>
          </a:p>
          <a:p>
            <a:pPr lvl="1"/>
            <a:r>
              <a:rPr lang="en-US" dirty="0"/>
              <a:t>Subunits called </a:t>
            </a:r>
            <a:r>
              <a:rPr lang="en-US" b="1" dirty="0">
                <a:solidFill>
                  <a:srgbClr val="00B0F0"/>
                </a:solidFill>
              </a:rPr>
              <a:t>nucleotides</a:t>
            </a:r>
            <a:endParaRPr lang="en-QA" dirty="0">
              <a:solidFill>
                <a:srgbClr val="00B0F0"/>
              </a:solidFill>
            </a:endParaRPr>
          </a:p>
        </p:txBody>
      </p:sp>
      <p:pic>
        <p:nvPicPr>
          <p:cNvPr id="1026" name="Picture 2">
            <a:extLst>
              <a:ext uri="{FF2B5EF4-FFF2-40B4-BE49-F238E27FC236}">
                <a16:creationId xmlns:a16="http://schemas.microsoft.com/office/drawing/2014/main" id="{9F3B2B02-29FF-EE4A-81EA-867C88A262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3417" y="2551565"/>
            <a:ext cx="4529612" cy="28994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AC4E898-4488-474E-AF93-BEFBACC6AC64}"/>
              </a:ext>
            </a:extLst>
          </p:cNvPr>
          <p:cNvSpPr txBox="1"/>
          <p:nvPr/>
        </p:nvSpPr>
        <p:spPr>
          <a:xfrm>
            <a:off x="7406254" y="5576798"/>
            <a:ext cx="4376775" cy="923330"/>
          </a:xfrm>
          <a:prstGeom prst="rect">
            <a:avLst/>
          </a:prstGeom>
          <a:noFill/>
        </p:spPr>
        <p:txBody>
          <a:bodyPr wrap="none" rtlCol="0">
            <a:spAutoFit/>
          </a:bodyPr>
          <a:lstStyle/>
          <a:p>
            <a:pPr algn="ctr"/>
            <a:r>
              <a:rPr lang="en-US" dirty="0"/>
              <a:t>A Pedestrian Bridge in Singapore Inspired by </a:t>
            </a:r>
          </a:p>
          <a:p>
            <a:pPr algn="ctr"/>
            <a:r>
              <a:rPr lang="en-US" dirty="0"/>
              <a:t>the DNA double helix (Image credit: </a:t>
            </a:r>
            <a:br>
              <a:rPr lang="en-US" dirty="0"/>
            </a:br>
            <a:r>
              <a:rPr lang="en-US" dirty="0"/>
              <a:t>"</a:t>
            </a:r>
            <a:r>
              <a:rPr lang="en-US" dirty="0">
                <a:hlinkClick r:id="rId4"/>
              </a:rPr>
              <a:t>Double helix bridge</a:t>
            </a:r>
            <a:r>
              <a:rPr lang="en-US" dirty="0"/>
              <a:t>" by William Cho)</a:t>
            </a:r>
            <a:endParaRPr lang="en-QA" dirty="0"/>
          </a:p>
        </p:txBody>
      </p:sp>
    </p:spTree>
    <p:extLst>
      <p:ext uri="{BB962C8B-B14F-4D97-AF65-F5344CB8AC3E}">
        <p14:creationId xmlns:p14="http://schemas.microsoft.com/office/powerpoint/2010/main" val="250204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72814-91F1-4247-AE78-30055494D8D4}"/>
              </a:ext>
            </a:extLst>
          </p:cNvPr>
          <p:cNvSpPr>
            <a:spLocks noGrp="1"/>
          </p:cNvSpPr>
          <p:nvPr>
            <p:ph type="title"/>
          </p:nvPr>
        </p:nvSpPr>
        <p:spPr/>
        <p:txBody>
          <a:bodyPr/>
          <a:lstStyle/>
          <a:p>
            <a:pPr algn="ctr"/>
            <a:r>
              <a:rPr lang="en-US" dirty="0"/>
              <a:t>Nucleotides</a:t>
            </a:r>
            <a:endParaRPr lang="en-QA" dirty="0"/>
          </a:p>
        </p:txBody>
      </p:sp>
      <p:sp>
        <p:nvSpPr>
          <p:cNvPr id="3" name="Content Placeholder 2">
            <a:extLst>
              <a:ext uri="{FF2B5EF4-FFF2-40B4-BE49-F238E27FC236}">
                <a16:creationId xmlns:a16="http://schemas.microsoft.com/office/drawing/2014/main" id="{5C40A5E0-97CD-434C-99BE-546FB06A7B1D}"/>
              </a:ext>
            </a:extLst>
          </p:cNvPr>
          <p:cNvSpPr>
            <a:spLocks noGrp="1"/>
          </p:cNvSpPr>
          <p:nvPr>
            <p:ph idx="1"/>
          </p:nvPr>
        </p:nvSpPr>
        <p:spPr/>
        <p:txBody>
          <a:bodyPr>
            <a:normAutofit/>
          </a:bodyPr>
          <a:lstStyle/>
          <a:p>
            <a:r>
              <a:rPr lang="en-US" dirty="0"/>
              <a:t>A nucleotide encompasses: </a:t>
            </a:r>
          </a:p>
          <a:p>
            <a:pPr lvl="1"/>
            <a:r>
              <a:rPr lang="en-US" dirty="0"/>
              <a:t>A sugar (</a:t>
            </a:r>
            <a:r>
              <a:rPr lang="en-US" i="1" dirty="0"/>
              <a:t>deoxyribose</a:t>
            </a:r>
            <a:r>
              <a:rPr lang="en-US" dirty="0"/>
              <a:t>) </a:t>
            </a:r>
          </a:p>
          <a:p>
            <a:pPr lvl="1"/>
            <a:r>
              <a:rPr lang="en-US" dirty="0"/>
              <a:t>A </a:t>
            </a:r>
            <a:r>
              <a:rPr lang="en-US" i="1" dirty="0"/>
              <a:t>phosphate</a:t>
            </a:r>
            <a:r>
              <a:rPr lang="en-US" dirty="0"/>
              <a:t> group</a:t>
            </a:r>
          </a:p>
          <a:p>
            <a:pPr lvl="1"/>
            <a:r>
              <a:rPr lang="en-US" i="1" dirty="0"/>
              <a:t>And</a:t>
            </a:r>
            <a:r>
              <a:rPr lang="en-US" dirty="0"/>
              <a:t> 1 of 4 nitrogenous bases, namely, </a:t>
            </a:r>
            <a:r>
              <a:rPr lang="en-US" i="1" dirty="0">
                <a:solidFill>
                  <a:srgbClr val="C00000"/>
                </a:solidFill>
              </a:rPr>
              <a:t>Adenine</a:t>
            </a:r>
            <a:r>
              <a:rPr lang="en-US" dirty="0"/>
              <a:t> (A), </a:t>
            </a:r>
            <a:br>
              <a:rPr lang="en-US" dirty="0"/>
            </a:br>
            <a:r>
              <a:rPr lang="en-US" i="1" dirty="0">
                <a:solidFill>
                  <a:srgbClr val="FFC000"/>
                </a:solidFill>
              </a:rPr>
              <a:t>Thymine</a:t>
            </a:r>
            <a:r>
              <a:rPr lang="en-US" dirty="0"/>
              <a:t> (T), </a:t>
            </a:r>
            <a:r>
              <a:rPr lang="en-US" i="1" dirty="0">
                <a:solidFill>
                  <a:srgbClr val="0070C0"/>
                </a:solidFill>
              </a:rPr>
              <a:t>Guanine</a:t>
            </a:r>
            <a:r>
              <a:rPr lang="en-US" dirty="0"/>
              <a:t> (G) or </a:t>
            </a:r>
            <a:r>
              <a:rPr lang="en-US" i="1" dirty="0">
                <a:solidFill>
                  <a:srgbClr val="00B050"/>
                </a:solidFill>
              </a:rPr>
              <a:t>Cytosine</a:t>
            </a:r>
            <a:r>
              <a:rPr lang="en-US" dirty="0"/>
              <a:t> (C)</a:t>
            </a:r>
          </a:p>
          <a:p>
            <a:pPr lvl="1"/>
            <a:endParaRPr lang="en-US" dirty="0"/>
          </a:p>
          <a:p>
            <a:r>
              <a:rPr lang="en-US" dirty="0"/>
              <a:t>The amount of A is always equal to the amount </a:t>
            </a:r>
            <a:br>
              <a:rPr lang="en-US" dirty="0"/>
            </a:br>
            <a:r>
              <a:rPr lang="en-US" dirty="0"/>
              <a:t>of T, and the amount of C is always equal </a:t>
            </a:r>
            <a:br>
              <a:rPr lang="en-US" dirty="0"/>
            </a:br>
            <a:r>
              <a:rPr lang="en-US" dirty="0"/>
              <a:t>the amount of G </a:t>
            </a:r>
          </a:p>
          <a:p>
            <a:pPr lvl="1"/>
            <a:r>
              <a:rPr lang="en-US" b="1" dirty="0">
                <a:solidFill>
                  <a:srgbClr val="C00000"/>
                </a:solidFill>
              </a:rPr>
              <a:t>A</a:t>
            </a:r>
            <a:r>
              <a:rPr lang="en-US" dirty="0"/>
              <a:t> = </a:t>
            </a:r>
            <a:r>
              <a:rPr lang="en-US" b="1" dirty="0">
                <a:solidFill>
                  <a:srgbClr val="FFC000"/>
                </a:solidFill>
              </a:rPr>
              <a:t>T</a:t>
            </a:r>
            <a:r>
              <a:rPr lang="en-US" dirty="0"/>
              <a:t> and </a:t>
            </a:r>
            <a:r>
              <a:rPr lang="en-US" b="1" dirty="0">
                <a:solidFill>
                  <a:srgbClr val="0070C0"/>
                </a:solidFill>
              </a:rPr>
              <a:t>G</a:t>
            </a:r>
            <a:r>
              <a:rPr lang="en-US" dirty="0"/>
              <a:t> = </a:t>
            </a:r>
            <a:r>
              <a:rPr lang="en-US" b="1" dirty="0">
                <a:solidFill>
                  <a:srgbClr val="00B050"/>
                </a:solidFill>
              </a:rPr>
              <a:t>C</a:t>
            </a:r>
            <a:endParaRPr lang="en-QA" b="1" dirty="0">
              <a:solidFill>
                <a:srgbClr val="00B050"/>
              </a:solidFill>
            </a:endParaRPr>
          </a:p>
        </p:txBody>
      </p:sp>
      <p:pic>
        <p:nvPicPr>
          <p:cNvPr id="2050" name="Picture 2" descr="Left panel: structure of a DNA nucleotide. The deoxyribose sugar is attached to a phosphate group and to a nitrogenous base. The base may be any one of four possible options: cytosine (C), thymine (T), adenine (A), and guanine (G). The four bases have differences in their structure and functional groups. Cytosine and thymine are pyrimidines and have just one ring in their chemical structures. Adenine and guanine are purines and have two rings in their structures.&#10;&#10;Right panel: a strand of linked DNA nucleotides. The sugars are connected by phosphodiester bonds. A phosphodiester bond consists of a phosphate group in which two of the oxygen atoms are bonded to other atoms - in this case, to carbon atoms of the neighboring deoxyribose sugars. The DNA strand consists of alternating phosphate groups and deoxyribose sugars (sugar-phosphate backbone), with the nitrogenous bases sticking out from the deoxyribose sugars.">
            <a:extLst>
              <a:ext uri="{FF2B5EF4-FFF2-40B4-BE49-F238E27FC236}">
                <a16:creationId xmlns:a16="http://schemas.microsoft.com/office/drawing/2014/main" id="{A43AD5FE-8080-F648-91A4-BC3443C48F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6537"/>
          <a:stretch/>
        </p:blipFill>
        <p:spPr bwMode="auto">
          <a:xfrm>
            <a:off x="6734431" y="1460500"/>
            <a:ext cx="5338119" cy="50323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AC8C601-13C0-1444-AAD2-1F48DCCAE03C}"/>
              </a:ext>
            </a:extLst>
          </p:cNvPr>
          <p:cNvSpPr/>
          <p:nvPr/>
        </p:nvSpPr>
        <p:spPr>
          <a:xfrm>
            <a:off x="8031892" y="1460501"/>
            <a:ext cx="3880022" cy="2950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sp>
        <p:nvSpPr>
          <p:cNvPr id="5" name="Rectangle 4">
            <a:extLst>
              <a:ext uri="{FF2B5EF4-FFF2-40B4-BE49-F238E27FC236}">
                <a16:creationId xmlns:a16="http://schemas.microsoft.com/office/drawing/2014/main" id="{BE15E63A-E2FD-6249-9C03-138965A97BA3}"/>
              </a:ext>
            </a:extLst>
          </p:cNvPr>
          <p:cNvSpPr/>
          <p:nvPr/>
        </p:nvSpPr>
        <p:spPr>
          <a:xfrm>
            <a:off x="8398476" y="2500356"/>
            <a:ext cx="3146854" cy="87115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QA" sz="2400" b="1" dirty="0">
                <a:solidFill>
                  <a:schemeClr val="tx1"/>
                </a:solidFill>
              </a:rPr>
              <a:t>DNA</a:t>
            </a:r>
            <a:r>
              <a:rPr lang="en-QA" sz="2400" dirty="0">
                <a:solidFill>
                  <a:schemeClr val="tx1"/>
                </a:solidFill>
              </a:rPr>
              <a:t> = </a:t>
            </a:r>
            <a:r>
              <a:rPr lang="en-US" sz="2400" b="1" dirty="0">
                <a:solidFill>
                  <a:schemeClr val="tx1"/>
                </a:solidFill>
              </a:rPr>
              <a:t>D</a:t>
            </a:r>
            <a:r>
              <a:rPr lang="en-US" sz="2400" dirty="0">
                <a:solidFill>
                  <a:schemeClr val="tx1"/>
                </a:solidFill>
              </a:rPr>
              <a:t>eoxyribo</a:t>
            </a:r>
            <a:r>
              <a:rPr lang="en-US" sz="2400" b="1" dirty="0">
                <a:solidFill>
                  <a:schemeClr val="tx1"/>
                </a:solidFill>
              </a:rPr>
              <a:t>n</a:t>
            </a:r>
            <a:r>
              <a:rPr lang="en-US" sz="2400" dirty="0">
                <a:solidFill>
                  <a:schemeClr val="tx1"/>
                </a:solidFill>
              </a:rPr>
              <a:t>ucleic </a:t>
            </a:r>
            <a:r>
              <a:rPr lang="en-US" sz="2400" b="1" dirty="0">
                <a:solidFill>
                  <a:schemeClr val="tx1"/>
                </a:solidFill>
              </a:rPr>
              <a:t>A</a:t>
            </a:r>
            <a:r>
              <a:rPr lang="en-US" sz="2400" dirty="0">
                <a:solidFill>
                  <a:schemeClr val="tx1"/>
                </a:solidFill>
              </a:rPr>
              <a:t>cid</a:t>
            </a:r>
            <a:endParaRPr lang="en-QA" sz="2400" dirty="0">
              <a:solidFill>
                <a:schemeClr val="tx1"/>
              </a:solidFill>
            </a:endParaRPr>
          </a:p>
        </p:txBody>
      </p:sp>
    </p:spTree>
    <p:extLst>
      <p:ext uri="{BB962C8B-B14F-4D97-AF65-F5344CB8AC3E}">
        <p14:creationId xmlns:p14="http://schemas.microsoft.com/office/powerpoint/2010/main" val="352722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72814-91F1-4247-AE78-30055494D8D4}"/>
              </a:ext>
            </a:extLst>
          </p:cNvPr>
          <p:cNvSpPr>
            <a:spLocks noGrp="1"/>
          </p:cNvSpPr>
          <p:nvPr>
            <p:ph type="title"/>
          </p:nvPr>
        </p:nvSpPr>
        <p:spPr/>
        <p:txBody>
          <a:bodyPr/>
          <a:lstStyle/>
          <a:p>
            <a:pPr algn="ctr"/>
            <a:r>
              <a:rPr lang="en-US" dirty="0"/>
              <a:t>Nucleotides</a:t>
            </a:r>
            <a:endParaRPr lang="en-QA" dirty="0"/>
          </a:p>
        </p:txBody>
      </p:sp>
      <p:sp>
        <p:nvSpPr>
          <p:cNvPr id="3" name="Content Placeholder 2">
            <a:extLst>
              <a:ext uri="{FF2B5EF4-FFF2-40B4-BE49-F238E27FC236}">
                <a16:creationId xmlns:a16="http://schemas.microsoft.com/office/drawing/2014/main" id="{5C40A5E0-97CD-434C-99BE-546FB06A7B1D}"/>
              </a:ext>
            </a:extLst>
          </p:cNvPr>
          <p:cNvSpPr>
            <a:spLocks noGrp="1"/>
          </p:cNvSpPr>
          <p:nvPr>
            <p:ph idx="1"/>
          </p:nvPr>
        </p:nvSpPr>
        <p:spPr/>
        <p:txBody>
          <a:bodyPr>
            <a:normAutofit/>
          </a:bodyPr>
          <a:lstStyle/>
          <a:p>
            <a:r>
              <a:rPr lang="en-US" dirty="0"/>
              <a:t>A nucleotide encompasses: </a:t>
            </a:r>
          </a:p>
          <a:p>
            <a:pPr lvl="1"/>
            <a:r>
              <a:rPr lang="en-US" dirty="0"/>
              <a:t>A sugar (</a:t>
            </a:r>
            <a:r>
              <a:rPr lang="en-US" i="1" dirty="0"/>
              <a:t>deoxyribose</a:t>
            </a:r>
            <a:r>
              <a:rPr lang="en-US" dirty="0"/>
              <a:t>) </a:t>
            </a:r>
          </a:p>
          <a:p>
            <a:pPr lvl="1"/>
            <a:r>
              <a:rPr lang="en-US" dirty="0"/>
              <a:t>A </a:t>
            </a:r>
            <a:r>
              <a:rPr lang="en-US" i="1" dirty="0"/>
              <a:t>phosphate</a:t>
            </a:r>
            <a:r>
              <a:rPr lang="en-US" dirty="0"/>
              <a:t> group</a:t>
            </a:r>
          </a:p>
          <a:p>
            <a:pPr lvl="1"/>
            <a:r>
              <a:rPr lang="en-US" i="1" dirty="0"/>
              <a:t>And</a:t>
            </a:r>
            <a:r>
              <a:rPr lang="en-US" dirty="0"/>
              <a:t> 1 of 4 nitrogenous bases, namely, </a:t>
            </a:r>
            <a:r>
              <a:rPr lang="en-US" i="1" dirty="0">
                <a:solidFill>
                  <a:srgbClr val="C00000"/>
                </a:solidFill>
              </a:rPr>
              <a:t>Adenine</a:t>
            </a:r>
            <a:r>
              <a:rPr lang="en-US" dirty="0"/>
              <a:t> (A), </a:t>
            </a:r>
            <a:br>
              <a:rPr lang="en-US" dirty="0"/>
            </a:br>
            <a:r>
              <a:rPr lang="en-US" i="1" dirty="0">
                <a:solidFill>
                  <a:srgbClr val="FFC000"/>
                </a:solidFill>
              </a:rPr>
              <a:t>Thymine</a:t>
            </a:r>
            <a:r>
              <a:rPr lang="en-US" dirty="0"/>
              <a:t> (T), </a:t>
            </a:r>
            <a:r>
              <a:rPr lang="en-US" i="1" dirty="0">
                <a:solidFill>
                  <a:srgbClr val="0070C0"/>
                </a:solidFill>
              </a:rPr>
              <a:t>Guanine</a:t>
            </a:r>
            <a:r>
              <a:rPr lang="en-US" dirty="0"/>
              <a:t> (G) or </a:t>
            </a:r>
            <a:r>
              <a:rPr lang="en-US" i="1" dirty="0">
                <a:solidFill>
                  <a:srgbClr val="00B050"/>
                </a:solidFill>
              </a:rPr>
              <a:t>Cytosine</a:t>
            </a:r>
            <a:r>
              <a:rPr lang="en-US" dirty="0"/>
              <a:t> (C)</a:t>
            </a:r>
          </a:p>
          <a:p>
            <a:pPr lvl="1"/>
            <a:endParaRPr lang="en-US" dirty="0"/>
          </a:p>
          <a:p>
            <a:r>
              <a:rPr lang="en-US" dirty="0"/>
              <a:t>The amount of A is always equal to the amount </a:t>
            </a:r>
            <a:br>
              <a:rPr lang="en-US" dirty="0"/>
            </a:br>
            <a:r>
              <a:rPr lang="en-US" dirty="0"/>
              <a:t>of T, and the amount of C is always equal </a:t>
            </a:r>
            <a:br>
              <a:rPr lang="en-US" dirty="0"/>
            </a:br>
            <a:r>
              <a:rPr lang="en-US" dirty="0"/>
              <a:t>the amount of G </a:t>
            </a:r>
          </a:p>
          <a:p>
            <a:pPr lvl="1"/>
            <a:r>
              <a:rPr lang="en-US" dirty="0"/>
              <a:t># of </a:t>
            </a:r>
            <a:r>
              <a:rPr lang="en-US" b="1" dirty="0">
                <a:solidFill>
                  <a:srgbClr val="C00000"/>
                </a:solidFill>
              </a:rPr>
              <a:t>A</a:t>
            </a:r>
            <a:r>
              <a:rPr lang="en-US" dirty="0"/>
              <a:t> = # of </a:t>
            </a:r>
            <a:r>
              <a:rPr lang="en-US" b="1" dirty="0">
                <a:solidFill>
                  <a:srgbClr val="FFC000"/>
                </a:solidFill>
              </a:rPr>
              <a:t>T</a:t>
            </a:r>
            <a:r>
              <a:rPr lang="en-US" dirty="0"/>
              <a:t> and # of </a:t>
            </a:r>
            <a:r>
              <a:rPr lang="en-US" b="1" dirty="0">
                <a:solidFill>
                  <a:srgbClr val="0070C0"/>
                </a:solidFill>
              </a:rPr>
              <a:t>G</a:t>
            </a:r>
            <a:r>
              <a:rPr lang="en-US" dirty="0"/>
              <a:t> = # of </a:t>
            </a:r>
            <a:r>
              <a:rPr lang="en-US" b="1" dirty="0">
                <a:solidFill>
                  <a:srgbClr val="00B050"/>
                </a:solidFill>
              </a:rPr>
              <a:t>C</a:t>
            </a:r>
            <a:endParaRPr lang="en-QA" b="1" dirty="0">
              <a:solidFill>
                <a:srgbClr val="00B050"/>
              </a:solidFill>
            </a:endParaRPr>
          </a:p>
        </p:txBody>
      </p:sp>
      <p:pic>
        <p:nvPicPr>
          <p:cNvPr id="2050" name="Picture 2" descr="Left panel: structure of a DNA nucleotide. The deoxyribose sugar is attached to a phosphate group and to a nitrogenous base. The base may be any one of four possible options: cytosine (C), thymine (T), adenine (A), and guanine (G). The four bases have differences in their structure and functional groups. Cytosine and thymine are pyrimidines and have just one ring in their chemical structures. Adenine and guanine are purines and have two rings in their structures.&#10;&#10;Right panel: a strand of linked DNA nucleotides. The sugars are connected by phosphodiester bonds. A phosphodiester bond consists of a phosphate group in which two of the oxygen atoms are bonded to other atoms - in this case, to carbon atoms of the neighboring deoxyribose sugars. The DNA strand consists of alternating phosphate groups and deoxyribose sugars (sugar-phosphate backbone), with the nitrogenous bases sticking out from the deoxyribose sugars.">
            <a:extLst>
              <a:ext uri="{FF2B5EF4-FFF2-40B4-BE49-F238E27FC236}">
                <a16:creationId xmlns:a16="http://schemas.microsoft.com/office/drawing/2014/main" id="{A43AD5FE-8080-F648-91A4-BC3443C48F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6537"/>
          <a:stretch/>
        </p:blipFill>
        <p:spPr bwMode="auto">
          <a:xfrm>
            <a:off x="6734431" y="1460500"/>
            <a:ext cx="5338119" cy="503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535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8FC7-88EB-164D-AFA6-2905A075EA6D}"/>
              </a:ext>
            </a:extLst>
          </p:cNvPr>
          <p:cNvSpPr>
            <a:spLocks noGrp="1"/>
          </p:cNvSpPr>
          <p:nvPr>
            <p:ph type="title"/>
          </p:nvPr>
        </p:nvSpPr>
        <p:spPr/>
        <p:txBody>
          <a:bodyPr/>
          <a:lstStyle/>
          <a:p>
            <a:pPr algn="ctr"/>
            <a:r>
              <a:rPr lang="en-QA" dirty="0"/>
              <a:t>DNA Structure</a:t>
            </a:r>
          </a:p>
        </p:txBody>
      </p:sp>
      <p:sp>
        <p:nvSpPr>
          <p:cNvPr id="3" name="Content Placeholder 2">
            <a:extLst>
              <a:ext uri="{FF2B5EF4-FFF2-40B4-BE49-F238E27FC236}">
                <a16:creationId xmlns:a16="http://schemas.microsoft.com/office/drawing/2014/main" id="{064DC5F2-8CF4-0446-B84B-1A8CAE4F51CD}"/>
              </a:ext>
            </a:extLst>
          </p:cNvPr>
          <p:cNvSpPr>
            <a:spLocks noGrp="1"/>
          </p:cNvSpPr>
          <p:nvPr>
            <p:ph idx="1"/>
          </p:nvPr>
        </p:nvSpPr>
        <p:spPr/>
        <p:txBody>
          <a:bodyPr/>
          <a:lstStyle/>
          <a:p>
            <a:r>
              <a:rPr lang="en-US" dirty="0"/>
              <a:t>The </a:t>
            </a:r>
            <a:r>
              <a:rPr lang="en-US" i="1" dirty="0"/>
              <a:t>sugar-phosphate backbones </a:t>
            </a:r>
            <a:r>
              <a:rPr lang="en-US" dirty="0"/>
              <a:t>of </a:t>
            </a:r>
            <a:br>
              <a:rPr lang="en-US" dirty="0"/>
            </a:br>
            <a:r>
              <a:rPr lang="en-US" dirty="0"/>
              <a:t>the DNA strands make up the outside</a:t>
            </a:r>
            <a:br>
              <a:rPr lang="en-US" dirty="0"/>
            </a:br>
            <a:r>
              <a:rPr lang="en-US" dirty="0"/>
              <a:t>of the helix</a:t>
            </a:r>
          </a:p>
          <a:p>
            <a:endParaRPr lang="en-US" dirty="0"/>
          </a:p>
          <a:p>
            <a:r>
              <a:rPr lang="en-US" dirty="0"/>
              <a:t>The </a:t>
            </a:r>
            <a:r>
              <a:rPr lang="en-US" i="1" dirty="0"/>
              <a:t>nitrogenous bases </a:t>
            </a:r>
            <a:r>
              <a:rPr lang="en-US" dirty="0"/>
              <a:t>are found on </a:t>
            </a:r>
            <a:br>
              <a:rPr lang="en-US" dirty="0"/>
            </a:br>
            <a:r>
              <a:rPr lang="en-US" dirty="0"/>
              <a:t>the inside and form hydrogen-bonded </a:t>
            </a:r>
            <a:br>
              <a:rPr lang="en-US" dirty="0"/>
            </a:br>
            <a:r>
              <a:rPr lang="en-US" i="1" dirty="0"/>
              <a:t>complementary</a:t>
            </a:r>
            <a:r>
              <a:rPr lang="en-US" dirty="0"/>
              <a:t> pairs that hold the DNA </a:t>
            </a:r>
            <a:br>
              <a:rPr lang="en-US" dirty="0"/>
            </a:br>
            <a:r>
              <a:rPr lang="en-US" dirty="0"/>
              <a:t>strands together</a:t>
            </a:r>
          </a:p>
          <a:p>
            <a:pPr lvl="1"/>
            <a:r>
              <a:rPr lang="en-US" b="1" dirty="0">
                <a:solidFill>
                  <a:srgbClr val="C00000"/>
                </a:solidFill>
              </a:rPr>
              <a:t>A</a:t>
            </a:r>
            <a:r>
              <a:rPr lang="en-US" dirty="0"/>
              <a:t> pairs with </a:t>
            </a:r>
            <a:r>
              <a:rPr lang="en-US" b="1" dirty="0">
                <a:solidFill>
                  <a:srgbClr val="FFC000"/>
                </a:solidFill>
              </a:rPr>
              <a:t>T</a:t>
            </a:r>
          </a:p>
          <a:p>
            <a:pPr lvl="1"/>
            <a:r>
              <a:rPr lang="en-US" b="1" dirty="0">
                <a:solidFill>
                  <a:srgbClr val="0070C0"/>
                </a:solidFill>
              </a:rPr>
              <a:t>G</a:t>
            </a:r>
            <a:r>
              <a:rPr lang="en-US" dirty="0"/>
              <a:t> pairs with </a:t>
            </a:r>
            <a:r>
              <a:rPr lang="en-US" b="1" dirty="0">
                <a:solidFill>
                  <a:srgbClr val="00B050"/>
                </a:solidFill>
              </a:rPr>
              <a:t>C</a:t>
            </a:r>
            <a:endParaRPr lang="en-QA" b="1" dirty="0">
              <a:solidFill>
                <a:srgbClr val="00B050"/>
              </a:solidFill>
            </a:endParaRPr>
          </a:p>
        </p:txBody>
      </p:sp>
      <p:pic>
        <p:nvPicPr>
          <p:cNvPr id="3076" name="Picture 4" descr="Structure Of DNA | Function, Summary, Diagram &amp; Model">
            <a:extLst>
              <a:ext uri="{FF2B5EF4-FFF2-40B4-BE49-F238E27FC236}">
                <a16:creationId xmlns:a16="http://schemas.microsoft.com/office/drawing/2014/main" id="{62129F6F-3785-7445-B66B-2D4FC927A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7563" y="1690688"/>
            <a:ext cx="4190356" cy="516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84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8FC7-88EB-164D-AFA6-2905A075EA6D}"/>
              </a:ext>
            </a:extLst>
          </p:cNvPr>
          <p:cNvSpPr>
            <a:spLocks noGrp="1"/>
          </p:cNvSpPr>
          <p:nvPr>
            <p:ph type="title"/>
          </p:nvPr>
        </p:nvSpPr>
        <p:spPr/>
        <p:txBody>
          <a:bodyPr/>
          <a:lstStyle/>
          <a:p>
            <a:pPr algn="ctr"/>
            <a:r>
              <a:rPr lang="en-QA" dirty="0"/>
              <a:t>DNA Structure</a:t>
            </a:r>
          </a:p>
        </p:txBody>
      </p:sp>
      <p:sp>
        <p:nvSpPr>
          <p:cNvPr id="3" name="Content Placeholder 2">
            <a:extLst>
              <a:ext uri="{FF2B5EF4-FFF2-40B4-BE49-F238E27FC236}">
                <a16:creationId xmlns:a16="http://schemas.microsoft.com/office/drawing/2014/main" id="{064DC5F2-8CF4-0446-B84B-1A8CAE4F51CD}"/>
              </a:ext>
            </a:extLst>
          </p:cNvPr>
          <p:cNvSpPr>
            <a:spLocks noGrp="1"/>
          </p:cNvSpPr>
          <p:nvPr>
            <p:ph idx="1"/>
          </p:nvPr>
        </p:nvSpPr>
        <p:spPr/>
        <p:txBody>
          <a:bodyPr/>
          <a:lstStyle/>
          <a:p>
            <a:r>
              <a:rPr lang="en-US" dirty="0"/>
              <a:t>The </a:t>
            </a:r>
            <a:r>
              <a:rPr lang="en-US" i="1" dirty="0"/>
              <a:t>sugar-phosphate backbones </a:t>
            </a:r>
            <a:r>
              <a:rPr lang="en-US" dirty="0"/>
              <a:t>of </a:t>
            </a:r>
            <a:br>
              <a:rPr lang="en-US" dirty="0"/>
            </a:br>
            <a:r>
              <a:rPr lang="en-US" dirty="0"/>
              <a:t>the DNA strands make up the outside</a:t>
            </a:r>
            <a:br>
              <a:rPr lang="en-US" dirty="0"/>
            </a:br>
            <a:r>
              <a:rPr lang="en-US" dirty="0"/>
              <a:t>of the helix</a:t>
            </a:r>
          </a:p>
          <a:p>
            <a:endParaRPr lang="en-US" dirty="0"/>
          </a:p>
          <a:p>
            <a:r>
              <a:rPr lang="en-US" dirty="0"/>
              <a:t>The </a:t>
            </a:r>
            <a:r>
              <a:rPr lang="en-US" i="1" dirty="0"/>
              <a:t>nitrogenous bases </a:t>
            </a:r>
            <a:r>
              <a:rPr lang="en-US" dirty="0"/>
              <a:t>are found on </a:t>
            </a:r>
            <a:br>
              <a:rPr lang="en-US" dirty="0"/>
            </a:br>
            <a:r>
              <a:rPr lang="en-US" dirty="0"/>
              <a:t>the inside and form hydrogen-bonded </a:t>
            </a:r>
            <a:br>
              <a:rPr lang="en-US" dirty="0"/>
            </a:br>
            <a:r>
              <a:rPr lang="en-US" i="1" dirty="0"/>
              <a:t>complementary</a:t>
            </a:r>
            <a:r>
              <a:rPr lang="en-US" dirty="0"/>
              <a:t> pairs that hold the DNA </a:t>
            </a:r>
            <a:br>
              <a:rPr lang="en-US" dirty="0"/>
            </a:br>
            <a:r>
              <a:rPr lang="en-US" dirty="0"/>
              <a:t>strands together</a:t>
            </a:r>
          </a:p>
          <a:p>
            <a:pPr lvl="1"/>
            <a:r>
              <a:rPr lang="en-US" b="1" dirty="0">
                <a:solidFill>
                  <a:srgbClr val="C00000"/>
                </a:solidFill>
              </a:rPr>
              <a:t>A</a:t>
            </a:r>
            <a:r>
              <a:rPr lang="en-US" dirty="0"/>
              <a:t> pairs with </a:t>
            </a:r>
            <a:r>
              <a:rPr lang="en-US" b="1" dirty="0">
                <a:solidFill>
                  <a:srgbClr val="FFC000"/>
                </a:solidFill>
              </a:rPr>
              <a:t>T</a:t>
            </a:r>
          </a:p>
          <a:p>
            <a:pPr lvl="1"/>
            <a:r>
              <a:rPr lang="en-US" b="1" dirty="0">
                <a:solidFill>
                  <a:srgbClr val="0070C0"/>
                </a:solidFill>
              </a:rPr>
              <a:t>G</a:t>
            </a:r>
            <a:r>
              <a:rPr lang="en-US" dirty="0"/>
              <a:t> pairs with </a:t>
            </a:r>
            <a:r>
              <a:rPr lang="en-US" b="1" dirty="0">
                <a:solidFill>
                  <a:srgbClr val="00B050"/>
                </a:solidFill>
              </a:rPr>
              <a:t>C</a:t>
            </a:r>
          </a:p>
        </p:txBody>
      </p:sp>
      <p:grpSp>
        <p:nvGrpSpPr>
          <p:cNvPr id="7" name="Group 6">
            <a:extLst>
              <a:ext uri="{FF2B5EF4-FFF2-40B4-BE49-F238E27FC236}">
                <a16:creationId xmlns:a16="http://schemas.microsoft.com/office/drawing/2014/main" id="{E739CD09-50BE-6B47-AC20-5E1B674F5203}"/>
              </a:ext>
            </a:extLst>
          </p:cNvPr>
          <p:cNvGrpSpPr/>
          <p:nvPr/>
        </p:nvGrpSpPr>
        <p:grpSpPr>
          <a:xfrm>
            <a:off x="6932141" y="1678330"/>
            <a:ext cx="5128049" cy="5112201"/>
            <a:chOff x="6932141" y="1678330"/>
            <a:chExt cx="5128049" cy="5112201"/>
          </a:xfrm>
        </p:grpSpPr>
        <p:pic>
          <p:nvPicPr>
            <p:cNvPr id="3074" name="Picture 2" descr="Left panel: structure of a DNA nucleotide. The deoxyribose sugar is attached to a phosphate group and to a nitrogenous base. The base may be any one of four possible options: cytosine (C), thymine (T), adenine (A), and guanine (G). The four bases have differences in their structure and functional groups. Cytosine and thymine are pyrimidines and have just one ring in their chemical structures. Adenine and guanine are purines and have two rings in their structures.&#10;&#10;Right panel: a strand of linked DNA nucleotides. The sugars are connected by phosphodiester bonds. A phosphodiester bond consists of a phosphate group in which two of the oxygen atoms are bonded to other atoms - in this case, to carbon atoms of the neighboring deoxyribose sugars. The DNA strand consists of alternating phosphate groups and deoxyribose sugars (sugar-phosphate backbone), with the nitrogenous bases sticking out from the deoxyribose sugars.">
              <a:extLst>
                <a:ext uri="{FF2B5EF4-FFF2-40B4-BE49-F238E27FC236}">
                  <a16:creationId xmlns:a16="http://schemas.microsoft.com/office/drawing/2014/main" id="{3B69D721-D79F-454B-B4F4-036452CD60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171"/>
            <a:stretch/>
          </p:blipFill>
          <p:spPr bwMode="auto">
            <a:xfrm>
              <a:off x="6932141" y="1690688"/>
              <a:ext cx="5041555" cy="50323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E1F9C28-3F58-FE48-AAC8-0A75B8784B84}"/>
                </a:ext>
              </a:extLst>
            </p:cNvPr>
            <p:cNvSpPr/>
            <p:nvPr/>
          </p:nvSpPr>
          <p:spPr>
            <a:xfrm>
              <a:off x="7043355" y="1690688"/>
              <a:ext cx="86494" cy="5032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sp>
          <p:nvSpPr>
            <p:cNvPr id="6" name="Rectangle 5">
              <a:extLst>
                <a:ext uri="{FF2B5EF4-FFF2-40B4-BE49-F238E27FC236}">
                  <a16:creationId xmlns:a16="http://schemas.microsoft.com/office/drawing/2014/main" id="{C691F20F-68DF-8F4B-AF26-0D5B943EF7C8}"/>
                </a:ext>
              </a:extLst>
            </p:cNvPr>
            <p:cNvSpPr/>
            <p:nvPr/>
          </p:nvSpPr>
          <p:spPr>
            <a:xfrm>
              <a:off x="11887202" y="1690687"/>
              <a:ext cx="86494" cy="5032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sp>
          <p:nvSpPr>
            <p:cNvPr id="5" name="Rectangle 4">
              <a:extLst>
                <a:ext uri="{FF2B5EF4-FFF2-40B4-BE49-F238E27FC236}">
                  <a16:creationId xmlns:a16="http://schemas.microsoft.com/office/drawing/2014/main" id="{8F9B52E7-52FB-1D42-88AC-B85208457344}"/>
                </a:ext>
              </a:extLst>
            </p:cNvPr>
            <p:cNvSpPr/>
            <p:nvPr/>
          </p:nvSpPr>
          <p:spPr>
            <a:xfrm>
              <a:off x="7043355" y="1678330"/>
              <a:ext cx="4930341" cy="134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dirty="0"/>
            </a:p>
          </p:txBody>
        </p:sp>
        <p:sp>
          <p:nvSpPr>
            <p:cNvPr id="8" name="Rectangle 7">
              <a:extLst>
                <a:ext uri="{FF2B5EF4-FFF2-40B4-BE49-F238E27FC236}">
                  <a16:creationId xmlns:a16="http://schemas.microsoft.com/office/drawing/2014/main" id="{9F3B4749-86D1-FA40-B673-32541B5F63B1}"/>
                </a:ext>
              </a:extLst>
            </p:cNvPr>
            <p:cNvSpPr/>
            <p:nvPr/>
          </p:nvSpPr>
          <p:spPr>
            <a:xfrm>
              <a:off x="7129849" y="6655593"/>
              <a:ext cx="4930341" cy="134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grpSp>
      <p:sp>
        <p:nvSpPr>
          <p:cNvPr id="9" name="TextBox 8">
            <a:extLst>
              <a:ext uri="{FF2B5EF4-FFF2-40B4-BE49-F238E27FC236}">
                <a16:creationId xmlns:a16="http://schemas.microsoft.com/office/drawing/2014/main" id="{A78D4041-D0A9-BB44-A886-1ACC5A783665}"/>
              </a:ext>
            </a:extLst>
          </p:cNvPr>
          <p:cNvSpPr txBox="1"/>
          <p:nvPr/>
        </p:nvSpPr>
        <p:spPr>
          <a:xfrm>
            <a:off x="10303012" y="1229450"/>
            <a:ext cx="1713931" cy="1200329"/>
          </a:xfrm>
          <a:prstGeom prst="rect">
            <a:avLst/>
          </a:prstGeom>
          <a:noFill/>
        </p:spPr>
        <p:txBody>
          <a:bodyPr wrap="none" rtlCol="0">
            <a:spAutoFit/>
          </a:bodyPr>
          <a:lstStyle/>
          <a:p>
            <a:r>
              <a:rPr lang="en-QA" sz="2400" b="1" dirty="0">
                <a:solidFill>
                  <a:srgbClr val="00B0F0"/>
                </a:solidFill>
              </a:rPr>
              <a:t>One side</a:t>
            </a:r>
            <a:r>
              <a:rPr lang="en-QA" sz="2400" b="1" i="1" dirty="0">
                <a:solidFill>
                  <a:srgbClr val="00B0F0"/>
                </a:solidFill>
              </a:rPr>
              <a:t> </a:t>
            </a:r>
            <a:r>
              <a:rPr lang="en-QA" sz="2400" b="1" dirty="0">
                <a:solidFill>
                  <a:srgbClr val="00B0F0"/>
                </a:solidFill>
              </a:rPr>
              <a:t>or</a:t>
            </a:r>
            <a:r>
              <a:rPr lang="en-QA" sz="2400" b="1" i="1" dirty="0">
                <a:solidFill>
                  <a:srgbClr val="00B0F0"/>
                </a:solidFill>
              </a:rPr>
              <a:t> </a:t>
            </a:r>
            <a:br>
              <a:rPr lang="en-QA" sz="2400" b="1" i="1" dirty="0">
                <a:solidFill>
                  <a:srgbClr val="00B0F0"/>
                </a:solidFill>
              </a:rPr>
            </a:br>
            <a:r>
              <a:rPr lang="en-QA" sz="2400" b="1" i="1" dirty="0">
                <a:solidFill>
                  <a:srgbClr val="00B0F0"/>
                </a:solidFill>
              </a:rPr>
              <a:t>strand </a:t>
            </a:r>
            <a:r>
              <a:rPr lang="en-QA" sz="2400" b="1" dirty="0">
                <a:solidFill>
                  <a:srgbClr val="00B0F0"/>
                </a:solidFill>
              </a:rPr>
              <a:t>of </a:t>
            </a:r>
            <a:br>
              <a:rPr lang="en-QA" sz="2400" b="1" dirty="0">
                <a:solidFill>
                  <a:srgbClr val="00B0F0"/>
                </a:solidFill>
              </a:rPr>
            </a:br>
            <a:r>
              <a:rPr lang="en-QA" sz="2400" b="1" dirty="0">
                <a:solidFill>
                  <a:srgbClr val="00B0F0"/>
                </a:solidFill>
              </a:rPr>
              <a:t>the DNA</a:t>
            </a:r>
          </a:p>
        </p:txBody>
      </p:sp>
      <p:cxnSp>
        <p:nvCxnSpPr>
          <p:cNvPr id="11" name="Curved Connector 10">
            <a:extLst>
              <a:ext uri="{FF2B5EF4-FFF2-40B4-BE49-F238E27FC236}">
                <a16:creationId xmlns:a16="http://schemas.microsoft.com/office/drawing/2014/main" id="{FA186705-681B-A745-8F2E-A88F36FD2E9A}"/>
              </a:ext>
            </a:extLst>
          </p:cNvPr>
          <p:cNvCxnSpPr>
            <a:cxnSpLocks/>
          </p:cNvCxnSpPr>
          <p:nvPr/>
        </p:nvCxnSpPr>
        <p:spPr>
          <a:xfrm rot="5400000" flipH="1" flipV="1">
            <a:off x="10369834" y="2855099"/>
            <a:ext cx="1198604" cy="381685"/>
          </a:xfrm>
          <a:prstGeom prst="curvedConnector3">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2" name="Right Bracket 11">
            <a:extLst>
              <a:ext uri="{FF2B5EF4-FFF2-40B4-BE49-F238E27FC236}">
                <a16:creationId xmlns:a16="http://schemas.microsoft.com/office/drawing/2014/main" id="{A317A474-3E7A-B549-86D2-719B0FC1FFE5}"/>
              </a:ext>
            </a:extLst>
          </p:cNvPr>
          <p:cNvSpPr/>
          <p:nvPr/>
        </p:nvSpPr>
        <p:spPr>
          <a:xfrm rot="20281784">
            <a:off x="10703783" y="1057531"/>
            <a:ext cx="149019" cy="5502338"/>
          </a:xfrm>
          <a:prstGeom prst="rightBracket">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Tree>
    <p:extLst>
      <p:ext uri="{BB962C8B-B14F-4D97-AF65-F5344CB8AC3E}">
        <p14:creationId xmlns:p14="http://schemas.microsoft.com/office/powerpoint/2010/main" val="77090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D5A8E-D23D-5848-A50B-74BE2C9082B3}"/>
              </a:ext>
            </a:extLst>
          </p:cNvPr>
          <p:cNvSpPr>
            <a:spLocks noGrp="1"/>
          </p:cNvSpPr>
          <p:nvPr>
            <p:ph type="title"/>
          </p:nvPr>
        </p:nvSpPr>
        <p:spPr/>
        <p:txBody>
          <a:bodyPr/>
          <a:lstStyle/>
          <a:p>
            <a:pPr algn="ctr"/>
            <a:r>
              <a:rPr lang="en-QA" dirty="0"/>
              <a:t>DNA Structure</a:t>
            </a:r>
          </a:p>
        </p:txBody>
      </p:sp>
      <p:sp>
        <p:nvSpPr>
          <p:cNvPr id="3" name="Content Placeholder 2">
            <a:extLst>
              <a:ext uri="{FF2B5EF4-FFF2-40B4-BE49-F238E27FC236}">
                <a16:creationId xmlns:a16="http://schemas.microsoft.com/office/drawing/2014/main" id="{B19F9D3E-AADD-D54C-A3DF-58CA2B31DC41}"/>
              </a:ext>
            </a:extLst>
          </p:cNvPr>
          <p:cNvSpPr>
            <a:spLocks noGrp="1"/>
          </p:cNvSpPr>
          <p:nvPr>
            <p:ph idx="1"/>
          </p:nvPr>
        </p:nvSpPr>
        <p:spPr/>
        <p:txBody>
          <a:bodyPr/>
          <a:lstStyle/>
          <a:p>
            <a:r>
              <a:rPr lang="en-US" dirty="0"/>
              <a:t>Double-stranded DNA is an </a:t>
            </a:r>
            <a:r>
              <a:rPr lang="en-US" b="1" dirty="0"/>
              <a:t>antiparallel</a:t>
            </a:r>
            <a:r>
              <a:rPr lang="en-US" dirty="0"/>
              <a:t> molecule </a:t>
            </a:r>
          </a:p>
          <a:p>
            <a:pPr lvl="1"/>
            <a:r>
              <a:rPr lang="en-US" dirty="0"/>
              <a:t>The two strands run alongside each other, but point in opposite directions!</a:t>
            </a:r>
            <a:endParaRPr lang="en-QA" dirty="0"/>
          </a:p>
        </p:txBody>
      </p:sp>
      <p:pic>
        <p:nvPicPr>
          <p:cNvPr id="4098" name="Picture 2" descr="Left panel: illustration of the antiparallel structure of DNA. A short segment of DNA double helix is shown, composed of two DNA strands held together by hydrogen bonds between the bases. The strand on the left has a phosphate group exposed at its top (5' end) and a hydroxyl group exposed at its bottom (3' end). The strand on the right has the opposite orientation, with a phosphate group exposed at its bottom (5' end) and a hydroxyl exposed at its top (3' end). The 5' end of one strand thus ends up next to the 3' end of the other, and vice versa.&#10;&#10;Right panel: structure of a nucleotide, illustrating the 5' phosphate group and 3' hydroxyl group. These groups get their names from their positions on the deoxyribose sugar's ring. The ring carbons of the sugar are labeled from 1' (the carbon bearing the nitrogenous base) to 5' (the carbon bearing the phosphate group). The 3' carbon in the middle bears the hydroxyl group.">
            <a:extLst>
              <a:ext uri="{FF2B5EF4-FFF2-40B4-BE49-F238E27FC236}">
                <a16:creationId xmlns:a16="http://schemas.microsoft.com/office/drawing/2014/main" id="{FE293E36-D49D-B945-993B-365FE2C239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604" t="22565" r="2530" b="21060"/>
          <a:stretch/>
        </p:blipFill>
        <p:spPr bwMode="auto">
          <a:xfrm>
            <a:off x="667265" y="3002692"/>
            <a:ext cx="3954162" cy="36699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eft panel: illustration of the antiparallel structure of DNA. A short segment of DNA double helix is shown, composed of two DNA strands held together by hydrogen bonds between the bases. The strand on the left has a phosphate group exposed at its top (5' end) and a hydroxyl group exposed at its bottom (3' end). The strand on the right has the opposite orientation, with a phosphate group exposed at its bottom (5' end) and a hydroxyl exposed at its top (3' end). The 5' end of one strand thus ends up next to the 3' end of the other, and vice versa.&#10;&#10;Right panel: structure of a nucleotide, illustrating the 5' phosphate group and 3' hydroxyl group. These groups get their names from their positions on the deoxyribose sugar's ring. The ring carbons of the sugar are labeled from 1' (the carbon bearing the nitrogenous base) to 5' (the carbon bearing the phosphate group). The 3' carbon in the middle bears the hydroxyl group.">
            <a:extLst>
              <a:ext uri="{FF2B5EF4-FFF2-40B4-BE49-F238E27FC236}">
                <a16:creationId xmlns:a16="http://schemas.microsoft.com/office/drawing/2014/main" id="{7EFB2078-6F0D-944E-8142-DB2956925C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77" r="37212"/>
          <a:stretch/>
        </p:blipFill>
        <p:spPr bwMode="auto">
          <a:xfrm>
            <a:off x="4386648" y="2838065"/>
            <a:ext cx="7657071" cy="3999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57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6026</TotalTime>
  <Words>1415</Words>
  <Application>Microsoft Macintosh PowerPoint</Application>
  <PresentationFormat>Widescreen</PresentationFormat>
  <Paragraphs>176</Paragraphs>
  <Slides>26</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AI for Medicine </vt:lpstr>
      <vt:lpstr>Today…</vt:lpstr>
      <vt:lpstr>What is DNA? </vt:lpstr>
      <vt:lpstr>What is DNA?</vt:lpstr>
      <vt:lpstr>Nucleotides</vt:lpstr>
      <vt:lpstr>Nucleotides</vt:lpstr>
      <vt:lpstr>DNA Structure</vt:lpstr>
      <vt:lpstr>DNA Structure</vt:lpstr>
      <vt:lpstr>DNA Structure</vt:lpstr>
      <vt:lpstr>DNA Structure</vt:lpstr>
      <vt:lpstr>Genes</vt:lpstr>
      <vt:lpstr>Gene Expression &amp; Central Dogma</vt:lpstr>
      <vt:lpstr>Gene Expression &amp; Central Dogma</vt:lpstr>
      <vt:lpstr>Phase I:  Transcription </vt:lpstr>
      <vt:lpstr>Phase I:  Transcription </vt:lpstr>
      <vt:lpstr>Phase II:  Translation </vt:lpstr>
      <vt:lpstr>Phase II:  Translation </vt:lpstr>
      <vt:lpstr>Phase II:  Translation </vt:lpstr>
      <vt:lpstr>Phase II:  Translation </vt:lpstr>
      <vt:lpstr>Phase II:  Translation </vt:lpstr>
      <vt:lpstr>Phase II:  Translation </vt:lpstr>
      <vt:lpstr>Phase II:  Translation </vt:lpstr>
      <vt:lpstr>Phase II:  Translation </vt:lpstr>
      <vt:lpstr>What Happens Next?</vt:lpstr>
      <vt:lpstr>Next Lecture…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Mohammad Hammoud</cp:lastModifiedBy>
  <cp:revision>90</cp:revision>
  <dcterms:created xsi:type="dcterms:W3CDTF">2021-01-17T12:09:16Z</dcterms:created>
  <dcterms:modified xsi:type="dcterms:W3CDTF">2022-01-12T11:28:45Z</dcterms:modified>
</cp:coreProperties>
</file>